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26"/>
  </p:notesMasterIdLst>
  <p:sldIdLst>
    <p:sldId id="256" r:id="rId2"/>
    <p:sldId id="257" r:id="rId3"/>
    <p:sldId id="318" r:id="rId4"/>
    <p:sldId id="286" r:id="rId5"/>
    <p:sldId id="310" r:id="rId6"/>
    <p:sldId id="263" r:id="rId7"/>
    <p:sldId id="311" r:id="rId8"/>
    <p:sldId id="313" r:id="rId9"/>
    <p:sldId id="314" r:id="rId10"/>
    <p:sldId id="315" r:id="rId11"/>
    <p:sldId id="312" r:id="rId12"/>
    <p:sldId id="316" r:id="rId13"/>
    <p:sldId id="317" r:id="rId14"/>
    <p:sldId id="319" r:id="rId15"/>
    <p:sldId id="322" r:id="rId16"/>
    <p:sldId id="320" r:id="rId17"/>
    <p:sldId id="293" r:id="rId18"/>
    <p:sldId id="321" r:id="rId19"/>
    <p:sldId id="323" r:id="rId20"/>
    <p:sldId id="296" r:id="rId21"/>
    <p:sldId id="324" r:id="rId22"/>
    <p:sldId id="327" r:id="rId23"/>
    <p:sldId id="325" r:id="rId24"/>
    <p:sldId id="326" r:id="rId25"/>
  </p:sldIdLst>
  <p:sldSz cx="9144000" cy="5143500" type="screen16x9"/>
  <p:notesSz cx="6858000" cy="9144000"/>
  <p:embeddedFontLst>
    <p:embeddedFont>
      <p:font typeface="Open Sans" panose="020B0604020202020204" charset="0"/>
      <p:regular r:id="rId27"/>
      <p:bold r:id="rId28"/>
      <p:italic r:id="rId29"/>
      <p:boldItalic r:id="rId30"/>
    </p:embeddedFont>
    <p:embeddedFont>
      <p:font typeface="Merriweather"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4667"/>
    <a:srgbClr val="FDB0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A5A6AB-098C-4C2E-B125-AAFEC4AD71DB}">
  <a:tblStyle styleId="{35A5A6AB-098C-4C2E-B125-AAFEC4AD71D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206" autoAdjust="0"/>
  </p:normalViewPr>
  <p:slideViewPr>
    <p:cSldViewPr snapToGrid="0">
      <p:cViewPr varScale="1">
        <p:scale>
          <a:sx n="102" d="100"/>
          <a:sy n="102" d="100"/>
        </p:scale>
        <p:origin x="89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jpeg>
</file>

<file path=ppt/media/image13.jpeg>
</file>

<file path=ppt/media/image14.jpeg>
</file>

<file path=ppt/media/image15.jpg>
</file>

<file path=ppt/media/image16.jpeg>
</file>

<file path=ppt/media/image17.png>
</file>

<file path=ppt/media/image18.png>
</file>

<file path=ppt/media/image19.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3947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7801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11848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00122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0134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781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25292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1635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57154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2298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00515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76430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25505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3492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9687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777330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3592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771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483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29504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6585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3044100" cy="5143500"/>
          </a:xfrm>
          <a:prstGeom prst="rect">
            <a:avLst/>
          </a:prstGeom>
          <a:solidFill>
            <a:srgbClr val="294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044100" y="0"/>
            <a:ext cx="6099900" cy="5143500"/>
          </a:xfrm>
          <a:prstGeom prst="rect">
            <a:avLst/>
          </a:prstGeom>
          <a:solidFill>
            <a:srgbClr val="FFA800">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79325" y="2753850"/>
            <a:ext cx="4903800" cy="1159800"/>
          </a:xfrm>
          <a:prstGeom prst="rect">
            <a:avLst/>
          </a:prstGeom>
        </p:spPr>
        <p:txBody>
          <a:bodyPr spcFirstLastPara="1" wrap="square" lIns="91425" tIns="91425" rIns="91425" bIns="91425" anchor="ctr" anchorCtr="0">
            <a:noAutofit/>
          </a:bodyPr>
          <a:lstStyle>
            <a:lvl1pPr lvl="0">
              <a:spcBef>
                <a:spcPts val="0"/>
              </a:spcBef>
              <a:spcAft>
                <a:spcPts val="0"/>
              </a:spcAft>
              <a:buClr>
                <a:srgbClr val="FFFFFF"/>
              </a:buClr>
              <a:buSzPts val="3600"/>
              <a:buNone/>
              <a:defRPr sz="3600">
                <a:solidFill>
                  <a:srgbClr val="FFFFFF"/>
                </a:solidFill>
              </a:defRPr>
            </a:lvl1pPr>
            <a:lvl2pPr lvl="1">
              <a:spcBef>
                <a:spcPts val="0"/>
              </a:spcBef>
              <a:spcAft>
                <a:spcPts val="0"/>
              </a:spcAft>
              <a:buClr>
                <a:srgbClr val="FFFFFF"/>
              </a:buClr>
              <a:buSzPts val="3600"/>
              <a:buNone/>
              <a:defRPr sz="3600">
                <a:solidFill>
                  <a:srgbClr val="FFFFFF"/>
                </a:solidFill>
              </a:defRPr>
            </a:lvl2pPr>
            <a:lvl3pPr lvl="2">
              <a:spcBef>
                <a:spcPts val="0"/>
              </a:spcBef>
              <a:spcAft>
                <a:spcPts val="0"/>
              </a:spcAft>
              <a:buClr>
                <a:srgbClr val="FFFFFF"/>
              </a:buClr>
              <a:buSzPts val="3600"/>
              <a:buNone/>
              <a:defRPr sz="3600">
                <a:solidFill>
                  <a:srgbClr val="FFFFFF"/>
                </a:solidFill>
              </a:defRPr>
            </a:lvl3pPr>
            <a:lvl4pPr lvl="3">
              <a:spcBef>
                <a:spcPts val="0"/>
              </a:spcBef>
              <a:spcAft>
                <a:spcPts val="0"/>
              </a:spcAft>
              <a:buClr>
                <a:srgbClr val="FFFFFF"/>
              </a:buClr>
              <a:buSzPts val="3600"/>
              <a:buNone/>
              <a:defRPr sz="3600">
                <a:solidFill>
                  <a:srgbClr val="FFFFFF"/>
                </a:solidFill>
              </a:defRPr>
            </a:lvl4pPr>
            <a:lvl5pPr lvl="4">
              <a:spcBef>
                <a:spcPts val="0"/>
              </a:spcBef>
              <a:spcAft>
                <a:spcPts val="0"/>
              </a:spcAft>
              <a:buClr>
                <a:srgbClr val="FFFFFF"/>
              </a:buClr>
              <a:buSzPts val="3600"/>
              <a:buNone/>
              <a:defRPr sz="3600">
                <a:solidFill>
                  <a:srgbClr val="FFFFFF"/>
                </a:solidFill>
              </a:defRPr>
            </a:lvl5pPr>
            <a:lvl6pPr lvl="5">
              <a:spcBef>
                <a:spcPts val="0"/>
              </a:spcBef>
              <a:spcAft>
                <a:spcPts val="0"/>
              </a:spcAft>
              <a:buClr>
                <a:srgbClr val="FFFFFF"/>
              </a:buClr>
              <a:buSzPts val="3600"/>
              <a:buNone/>
              <a:defRPr sz="3600">
                <a:solidFill>
                  <a:srgbClr val="FFFFFF"/>
                </a:solidFill>
              </a:defRPr>
            </a:lvl6pPr>
            <a:lvl7pPr lvl="6">
              <a:spcBef>
                <a:spcPts val="0"/>
              </a:spcBef>
              <a:spcAft>
                <a:spcPts val="0"/>
              </a:spcAft>
              <a:buClr>
                <a:srgbClr val="FFFFFF"/>
              </a:buClr>
              <a:buSzPts val="3600"/>
              <a:buNone/>
              <a:defRPr sz="3600">
                <a:solidFill>
                  <a:srgbClr val="FFFFFF"/>
                </a:solidFill>
              </a:defRPr>
            </a:lvl7pPr>
            <a:lvl8pPr lvl="7">
              <a:spcBef>
                <a:spcPts val="0"/>
              </a:spcBef>
              <a:spcAft>
                <a:spcPts val="0"/>
              </a:spcAft>
              <a:buClr>
                <a:srgbClr val="FFFFFF"/>
              </a:buClr>
              <a:buSzPts val="3600"/>
              <a:buNone/>
              <a:defRPr sz="3600">
                <a:solidFill>
                  <a:srgbClr val="FFFFFF"/>
                </a:solidFill>
              </a:defRPr>
            </a:lvl8pPr>
            <a:lvl9pPr lvl="8">
              <a:spcBef>
                <a:spcPts val="0"/>
              </a:spcBef>
              <a:spcAft>
                <a:spcPts val="0"/>
              </a:spcAft>
              <a:buClr>
                <a:srgbClr val="FFFFFF"/>
              </a:buClr>
              <a:buSzPts val="3600"/>
              <a:buNone/>
              <a:defRPr sz="3600">
                <a:solidFill>
                  <a:srgbClr val="FFFFFF"/>
                </a:solidFill>
              </a:defRPr>
            </a:lvl9pPr>
          </a:lstStyle>
          <a:p>
            <a:endParaRPr/>
          </a:p>
        </p:txBody>
      </p:sp>
      <p:cxnSp>
        <p:nvCxnSpPr>
          <p:cNvPr id="13" name="Google Shape;13;p2"/>
          <p:cNvCxnSpPr/>
          <p:nvPr/>
        </p:nvCxnSpPr>
        <p:spPr>
          <a:xfrm>
            <a:off x="3815840" y="4083900"/>
            <a:ext cx="695700" cy="0"/>
          </a:xfrm>
          <a:prstGeom prst="straightConnector1">
            <a:avLst/>
          </a:prstGeom>
          <a:noFill/>
          <a:ln w="38100" cap="flat" cmpd="sng">
            <a:solidFill>
              <a:srgbClr val="FFFFFF"/>
            </a:solidFill>
            <a:prstDash val="solid"/>
            <a:round/>
            <a:headEnd type="none" w="med" len="med"/>
            <a:tailEnd type="none" w="med" len="med"/>
          </a:ln>
        </p:spPr>
      </p:cxnSp>
      <p:sp>
        <p:nvSpPr>
          <p:cNvPr id="14" name="Google Shape;14;p2"/>
          <p:cNvSpPr/>
          <p:nvPr/>
        </p:nvSpPr>
        <p:spPr>
          <a:xfrm>
            <a:off x="1747200" y="2787000"/>
            <a:ext cx="1296900" cy="129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Half - Text right" type="tx">
  <p:cSld name="TITLE_AND_BODY">
    <p:spTree>
      <p:nvGrpSpPr>
        <p:cNvPr id="1" name="Shape 31"/>
        <p:cNvGrpSpPr/>
        <p:nvPr/>
      </p:nvGrpSpPr>
      <p:grpSpPr>
        <a:xfrm>
          <a:off x="0" y="0"/>
          <a:ext cx="0" cy="0"/>
          <a:chOff x="0" y="0"/>
          <a:chExt cx="0" cy="0"/>
        </a:xfrm>
      </p:grpSpPr>
      <p:sp>
        <p:nvSpPr>
          <p:cNvPr id="32" name="Google Shape;32;p5"/>
          <p:cNvSpPr/>
          <p:nvPr/>
        </p:nvSpPr>
        <p:spPr>
          <a:xfrm>
            <a:off x="0" y="0"/>
            <a:ext cx="4572000" cy="5143500"/>
          </a:xfrm>
          <a:prstGeom prst="rect">
            <a:avLst/>
          </a:prstGeom>
          <a:solidFill>
            <a:srgbClr val="FFA800">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4572000" y="0"/>
            <a:ext cx="4572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txBox="1">
            <a:spLocks noGrp="1"/>
          </p:cNvSpPr>
          <p:nvPr>
            <p:ph type="title"/>
          </p:nvPr>
        </p:nvSpPr>
        <p:spPr>
          <a:xfrm>
            <a:off x="4994225" y="693650"/>
            <a:ext cx="3692400" cy="768900"/>
          </a:xfrm>
          <a:prstGeom prst="rect">
            <a:avLst/>
          </a:prstGeom>
        </p:spPr>
        <p:txBody>
          <a:bodyPr spcFirstLastPara="1" wrap="square" lIns="91425" tIns="91425" rIns="91425" bIns="91425" anchor="b"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4994225" y="1585101"/>
            <a:ext cx="3692400" cy="33408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Clr>
                <a:srgbClr val="FFC200"/>
              </a:buClr>
              <a:buSzPts val="1800"/>
              <a:buChar char="▫"/>
              <a:defRPr/>
            </a:lvl1pPr>
            <a:lvl2pPr marL="914400" lvl="1" indent="-342900">
              <a:spcBef>
                <a:spcPts val="0"/>
              </a:spcBef>
              <a:spcAft>
                <a:spcPts val="0"/>
              </a:spcAft>
              <a:buClr>
                <a:srgbClr val="FFC200"/>
              </a:buClr>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cxnSp>
        <p:nvCxnSpPr>
          <p:cNvPr id="36" name="Google Shape;36;p5"/>
          <p:cNvCxnSpPr/>
          <p:nvPr/>
        </p:nvCxnSpPr>
        <p:spPr>
          <a:xfrm>
            <a:off x="5102787" y="1519975"/>
            <a:ext cx="452400" cy="0"/>
          </a:xfrm>
          <a:prstGeom prst="straightConnector1">
            <a:avLst/>
          </a:prstGeom>
          <a:noFill/>
          <a:ln w="28575" cap="flat" cmpd="sng">
            <a:solidFill>
              <a:srgbClr val="294667"/>
            </a:solidFill>
            <a:prstDash val="solid"/>
            <a:round/>
            <a:headEnd type="none" w="med" len="med"/>
            <a:tailEnd type="none" w="med" len="med"/>
          </a:ln>
        </p:spPr>
      </p:cxnSp>
      <p:sp>
        <p:nvSpPr>
          <p:cNvPr id="37" name="Google Shape;37;p5"/>
          <p:cNvSpPr/>
          <p:nvPr/>
        </p:nvSpPr>
        <p:spPr>
          <a:xfrm>
            <a:off x="0" y="0"/>
            <a:ext cx="536700" cy="536700"/>
          </a:xfrm>
          <a:prstGeom prst="rect">
            <a:avLst/>
          </a:prstGeom>
          <a:solidFill>
            <a:srgbClr val="294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txBox="1">
            <a:spLocks noGrp="1"/>
          </p:cNvSpPr>
          <p:nvPr>
            <p:ph type="sldNum" idx="12"/>
          </p:nvPr>
        </p:nvSpPr>
        <p:spPr>
          <a:xfrm>
            <a:off x="-6000" y="0"/>
            <a:ext cx="548700" cy="536700"/>
          </a:xfrm>
          <a:prstGeom prst="rect">
            <a:avLst/>
          </a:prstGeom>
          <a:ln>
            <a:noFill/>
          </a:ln>
        </p:spPr>
        <p:txBody>
          <a:bodyPr spcFirstLastPara="1" wrap="square" lIns="91425" tIns="91425" rIns="91425" bIns="91425" anchor="ctr" anchorCtr="0">
            <a:noAutofit/>
          </a:bodyPr>
          <a:lstStyle>
            <a:lvl1pPr lvl="0" algn="ctr">
              <a:buNone/>
              <a:defRPr>
                <a:solidFill>
                  <a:srgbClr val="FFFFFF"/>
                </a:solidFill>
              </a:defRPr>
            </a:lvl1pPr>
            <a:lvl2pPr lvl="1" algn="ctr">
              <a:buNone/>
              <a:defRPr>
                <a:solidFill>
                  <a:srgbClr val="FFFFFF"/>
                </a:solidFill>
              </a:defRPr>
            </a:lvl2pPr>
            <a:lvl3pPr lvl="2" algn="ctr">
              <a:buNone/>
              <a:defRPr>
                <a:solidFill>
                  <a:srgbClr val="FFFFFF"/>
                </a:solidFill>
              </a:defRPr>
            </a:lvl3pPr>
            <a:lvl4pPr lvl="3" algn="ctr">
              <a:buNone/>
              <a:defRPr>
                <a:solidFill>
                  <a:srgbClr val="FFFFFF"/>
                </a:solidFill>
              </a:defRPr>
            </a:lvl4pPr>
            <a:lvl5pPr lvl="4" algn="ctr">
              <a:buNone/>
              <a:defRPr>
                <a:solidFill>
                  <a:srgbClr val="FFFFFF"/>
                </a:solidFill>
              </a:defRPr>
            </a:lvl5pPr>
            <a:lvl6pPr lvl="5" algn="ctr">
              <a:buNone/>
              <a:defRPr>
                <a:solidFill>
                  <a:srgbClr val="FFFFFF"/>
                </a:solidFill>
              </a:defRPr>
            </a:lvl6pPr>
            <a:lvl7pPr lvl="6" algn="ctr">
              <a:buNone/>
              <a:defRPr>
                <a:solidFill>
                  <a:srgbClr val="FFFFFF"/>
                </a:solidFill>
              </a:defRPr>
            </a:lvl7pPr>
            <a:lvl8pPr lvl="7" algn="ctr">
              <a:buNone/>
              <a:defRPr>
                <a:solidFill>
                  <a:srgbClr val="FFFFFF"/>
                </a:solidFill>
              </a:defRPr>
            </a:lvl8pPr>
            <a:lvl9pPr lvl="8" algn="ctr">
              <a:buNone/>
              <a:defRPr>
                <a:solidFill>
                  <a:srgbClr val="FFFFFF"/>
                </a:solidFill>
              </a:defRPr>
            </a:lvl9pPr>
          </a:lstStyle>
          <a:p>
            <a:pPr marL="0" lvl="0" indent="0" algn="ct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ird - 2 columns right" type="twoColTx">
  <p:cSld name="TITLE_AND_TWO_COLUMNS">
    <p:spTree>
      <p:nvGrpSpPr>
        <p:cNvPr id="1" name="Shape 47"/>
        <p:cNvGrpSpPr/>
        <p:nvPr/>
      </p:nvGrpSpPr>
      <p:grpSpPr>
        <a:xfrm>
          <a:off x="0" y="0"/>
          <a:ext cx="0" cy="0"/>
          <a:chOff x="0" y="0"/>
          <a:chExt cx="0" cy="0"/>
        </a:xfrm>
      </p:grpSpPr>
      <p:sp>
        <p:nvSpPr>
          <p:cNvPr id="48" name="Google Shape;48;p7"/>
          <p:cNvSpPr/>
          <p:nvPr/>
        </p:nvSpPr>
        <p:spPr>
          <a:xfrm>
            <a:off x="0" y="0"/>
            <a:ext cx="3044100" cy="5143500"/>
          </a:xfrm>
          <a:prstGeom prst="rect">
            <a:avLst/>
          </a:prstGeom>
          <a:solidFill>
            <a:srgbClr val="FFA800">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7"/>
          <p:cNvSpPr/>
          <p:nvPr/>
        </p:nvSpPr>
        <p:spPr>
          <a:xfrm>
            <a:off x="3043975" y="0"/>
            <a:ext cx="60999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0" y="0"/>
            <a:ext cx="536700" cy="536700"/>
          </a:xfrm>
          <a:prstGeom prst="rect">
            <a:avLst/>
          </a:prstGeom>
          <a:solidFill>
            <a:srgbClr val="294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7"/>
          <p:cNvSpPr txBox="1">
            <a:spLocks noGrp="1"/>
          </p:cNvSpPr>
          <p:nvPr>
            <p:ph type="body" idx="1"/>
          </p:nvPr>
        </p:nvSpPr>
        <p:spPr>
          <a:xfrm>
            <a:off x="3467825" y="1614875"/>
            <a:ext cx="2532900" cy="31587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3" name="Google Shape;53;p7"/>
          <p:cNvSpPr txBox="1">
            <a:spLocks noGrp="1"/>
          </p:cNvSpPr>
          <p:nvPr>
            <p:ph type="body" idx="2"/>
          </p:nvPr>
        </p:nvSpPr>
        <p:spPr>
          <a:xfrm>
            <a:off x="6153578" y="1614875"/>
            <a:ext cx="2532900" cy="31587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4" name="Google Shape;54;p7"/>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lvl1pPr lvl="0" algn="ctr">
              <a:buNone/>
              <a:defRPr>
                <a:solidFill>
                  <a:srgbClr val="FFFFFF"/>
                </a:solidFill>
              </a:defRPr>
            </a:lvl1pPr>
            <a:lvl2pPr lvl="1" algn="ctr">
              <a:buNone/>
              <a:defRPr>
                <a:solidFill>
                  <a:srgbClr val="FFFFFF"/>
                </a:solidFill>
              </a:defRPr>
            </a:lvl2pPr>
            <a:lvl3pPr lvl="2" algn="ctr">
              <a:buNone/>
              <a:defRPr>
                <a:solidFill>
                  <a:srgbClr val="FFFFFF"/>
                </a:solidFill>
              </a:defRPr>
            </a:lvl3pPr>
            <a:lvl4pPr lvl="3" algn="ctr">
              <a:buNone/>
              <a:defRPr>
                <a:solidFill>
                  <a:srgbClr val="FFFFFF"/>
                </a:solidFill>
              </a:defRPr>
            </a:lvl4pPr>
            <a:lvl5pPr lvl="4" algn="ctr">
              <a:buNone/>
              <a:defRPr>
                <a:solidFill>
                  <a:srgbClr val="FFFFFF"/>
                </a:solidFill>
              </a:defRPr>
            </a:lvl5pPr>
            <a:lvl6pPr lvl="5" algn="ctr">
              <a:buNone/>
              <a:defRPr>
                <a:solidFill>
                  <a:srgbClr val="FFFFFF"/>
                </a:solidFill>
              </a:defRPr>
            </a:lvl6pPr>
            <a:lvl7pPr lvl="6" algn="ctr">
              <a:buNone/>
              <a:defRPr>
                <a:solidFill>
                  <a:srgbClr val="FFFFFF"/>
                </a:solidFill>
              </a:defRPr>
            </a:lvl7pPr>
            <a:lvl8pPr lvl="7" algn="ctr">
              <a:buNone/>
              <a:defRPr>
                <a:solidFill>
                  <a:srgbClr val="FFFFFF"/>
                </a:solidFill>
              </a:defRPr>
            </a:lvl8pPr>
            <a:lvl9pPr lvl="8" algn="ctr">
              <a:buNone/>
              <a:defRPr>
                <a:solidFill>
                  <a:srgbClr val="FFFFFF"/>
                </a:solidFill>
              </a:defRPr>
            </a:lvl9pPr>
          </a:lstStyle>
          <a:p>
            <a:pPr marL="0" lvl="0" indent="0" algn="ctr" rtl="0">
              <a:spcBef>
                <a:spcPts val="0"/>
              </a:spcBef>
              <a:spcAft>
                <a:spcPts val="0"/>
              </a:spcAft>
              <a:buNone/>
            </a:pPr>
            <a:fld id="{00000000-1234-1234-1234-123412341234}" type="slidenum">
              <a:rPr lang="en"/>
              <a:t>‹Nº›</a:t>
            </a:fld>
            <a:endParaRPr/>
          </a:p>
        </p:txBody>
      </p:sp>
      <p:cxnSp>
        <p:nvCxnSpPr>
          <p:cNvPr id="55" name="Google Shape;55;p7"/>
          <p:cNvCxnSpPr/>
          <p:nvPr/>
        </p:nvCxnSpPr>
        <p:spPr>
          <a:xfrm>
            <a:off x="3578787" y="1519975"/>
            <a:ext cx="452400" cy="0"/>
          </a:xfrm>
          <a:prstGeom prst="straightConnector1">
            <a:avLst/>
          </a:prstGeom>
          <a:noFill/>
          <a:ln w="28575" cap="flat" cmpd="sng">
            <a:solidFill>
              <a:srgbClr val="294667"/>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ird - 2 columns left">
  <p:cSld name="TITLE_AND_TWO_COLUMNS_2">
    <p:spTree>
      <p:nvGrpSpPr>
        <p:cNvPr id="1" name="Shape 56"/>
        <p:cNvGrpSpPr/>
        <p:nvPr/>
      </p:nvGrpSpPr>
      <p:grpSpPr>
        <a:xfrm>
          <a:off x="0" y="0"/>
          <a:ext cx="0" cy="0"/>
          <a:chOff x="0" y="0"/>
          <a:chExt cx="0" cy="0"/>
        </a:xfrm>
      </p:grpSpPr>
      <p:sp>
        <p:nvSpPr>
          <p:cNvPr id="57" name="Google Shape;57;p8"/>
          <p:cNvSpPr/>
          <p:nvPr/>
        </p:nvSpPr>
        <p:spPr>
          <a:xfrm flipH="1">
            <a:off x="6099775" y="0"/>
            <a:ext cx="3044100" cy="5143500"/>
          </a:xfrm>
          <a:prstGeom prst="rect">
            <a:avLst/>
          </a:prstGeom>
          <a:solidFill>
            <a:srgbClr val="325680">
              <a:alpha val="8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flipH="1">
            <a:off x="0" y="0"/>
            <a:ext cx="6099900" cy="5143500"/>
          </a:xfrm>
          <a:prstGeom prst="rect">
            <a:avLst/>
          </a:prstGeom>
          <a:solidFill>
            <a:srgbClr val="FFA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a:off x="0" y="0"/>
            <a:ext cx="5367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434706" y="796375"/>
            <a:ext cx="5218800" cy="6693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 name="Google Shape;61;p8"/>
          <p:cNvSpPr txBox="1">
            <a:spLocks noGrp="1"/>
          </p:cNvSpPr>
          <p:nvPr>
            <p:ph type="body" idx="1"/>
          </p:nvPr>
        </p:nvSpPr>
        <p:spPr>
          <a:xfrm>
            <a:off x="434331" y="1614875"/>
            <a:ext cx="2532900" cy="31587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Clr>
                <a:srgbClr val="FFFFFF"/>
              </a:buClr>
              <a:buSzPts val="1400"/>
              <a:buChar char="▫"/>
              <a:defRPr sz="1400">
                <a:solidFill>
                  <a:srgbClr val="FFFFFF"/>
                </a:solidFill>
              </a:defRPr>
            </a:lvl1pPr>
            <a:lvl2pPr marL="914400" lvl="1" indent="-317500" rtl="0">
              <a:spcBef>
                <a:spcPts val="0"/>
              </a:spcBef>
              <a:spcAft>
                <a:spcPts val="0"/>
              </a:spcAft>
              <a:buClr>
                <a:srgbClr val="FFFFFF"/>
              </a:buClr>
              <a:buSzPts val="1400"/>
              <a:buChar char="▪"/>
              <a:defRPr sz="1400">
                <a:solidFill>
                  <a:srgbClr val="FFFFFF"/>
                </a:solidFill>
              </a:defRPr>
            </a:lvl2pPr>
            <a:lvl3pPr marL="1371600" lvl="2" indent="-317500" rtl="0">
              <a:spcBef>
                <a:spcPts val="0"/>
              </a:spcBef>
              <a:spcAft>
                <a:spcPts val="0"/>
              </a:spcAft>
              <a:buClr>
                <a:srgbClr val="FFFFFF"/>
              </a:buClr>
              <a:buSzPts val="1400"/>
              <a:buChar char="▫"/>
              <a:defRPr sz="1400">
                <a:solidFill>
                  <a:srgbClr val="FFFFFF"/>
                </a:solidFill>
              </a:defRPr>
            </a:lvl3pPr>
            <a:lvl4pPr marL="1828800" lvl="3" indent="-317500" rtl="0">
              <a:spcBef>
                <a:spcPts val="0"/>
              </a:spcBef>
              <a:spcAft>
                <a:spcPts val="0"/>
              </a:spcAft>
              <a:buClr>
                <a:srgbClr val="FFFFFF"/>
              </a:buClr>
              <a:buSzPts val="1400"/>
              <a:buChar char="▪"/>
              <a:defRPr sz="1400">
                <a:solidFill>
                  <a:srgbClr val="FFFFFF"/>
                </a:solidFill>
              </a:defRPr>
            </a:lvl4pPr>
            <a:lvl5pPr marL="2286000" lvl="4" indent="-317500" rtl="0">
              <a:spcBef>
                <a:spcPts val="0"/>
              </a:spcBef>
              <a:spcAft>
                <a:spcPts val="0"/>
              </a:spcAft>
              <a:buClr>
                <a:srgbClr val="FFFFFF"/>
              </a:buClr>
              <a:buSzPts val="1400"/>
              <a:buChar char="▫"/>
              <a:defRPr sz="1400">
                <a:solidFill>
                  <a:srgbClr val="FFFFFF"/>
                </a:solidFill>
              </a:defRPr>
            </a:lvl5pPr>
            <a:lvl6pPr marL="2743200" lvl="5" indent="-317500" rtl="0">
              <a:spcBef>
                <a:spcPts val="0"/>
              </a:spcBef>
              <a:spcAft>
                <a:spcPts val="0"/>
              </a:spcAft>
              <a:buClr>
                <a:srgbClr val="FFFFFF"/>
              </a:buClr>
              <a:buSzPts val="1400"/>
              <a:buChar char="▪"/>
              <a:defRPr sz="1400">
                <a:solidFill>
                  <a:srgbClr val="FFFFFF"/>
                </a:solidFill>
              </a:defRPr>
            </a:lvl6pPr>
            <a:lvl7pPr marL="3200400" lvl="6" indent="-317500" rtl="0">
              <a:spcBef>
                <a:spcPts val="0"/>
              </a:spcBef>
              <a:spcAft>
                <a:spcPts val="0"/>
              </a:spcAft>
              <a:buClr>
                <a:srgbClr val="FFFFFF"/>
              </a:buClr>
              <a:buSzPts val="1400"/>
              <a:buChar char="▫"/>
              <a:defRPr sz="1400">
                <a:solidFill>
                  <a:srgbClr val="FFFFFF"/>
                </a:solidFill>
              </a:defRPr>
            </a:lvl7pPr>
            <a:lvl8pPr marL="3657600" lvl="7" indent="-317500" rtl="0">
              <a:spcBef>
                <a:spcPts val="0"/>
              </a:spcBef>
              <a:spcAft>
                <a:spcPts val="0"/>
              </a:spcAft>
              <a:buClr>
                <a:srgbClr val="FFFFFF"/>
              </a:buClr>
              <a:buSzPts val="1400"/>
              <a:buChar char="▪"/>
              <a:defRPr sz="1400">
                <a:solidFill>
                  <a:srgbClr val="FFFFFF"/>
                </a:solidFill>
              </a:defRPr>
            </a:lvl8pPr>
            <a:lvl9pPr marL="4114800" lvl="8" indent="-317500" rtl="0">
              <a:spcBef>
                <a:spcPts val="0"/>
              </a:spcBef>
              <a:spcAft>
                <a:spcPts val="0"/>
              </a:spcAft>
              <a:buClr>
                <a:srgbClr val="FFFFFF"/>
              </a:buClr>
              <a:buSzPts val="1400"/>
              <a:buChar char="▫"/>
              <a:defRPr sz="1400">
                <a:solidFill>
                  <a:srgbClr val="FFFFFF"/>
                </a:solidFill>
              </a:defRPr>
            </a:lvl9pPr>
          </a:lstStyle>
          <a:p>
            <a:endParaRPr/>
          </a:p>
        </p:txBody>
      </p:sp>
      <p:sp>
        <p:nvSpPr>
          <p:cNvPr id="62" name="Google Shape;62;p8"/>
          <p:cNvSpPr txBox="1">
            <a:spLocks noGrp="1"/>
          </p:cNvSpPr>
          <p:nvPr>
            <p:ph type="body" idx="2"/>
          </p:nvPr>
        </p:nvSpPr>
        <p:spPr>
          <a:xfrm>
            <a:off x="3120084" y="1614875"/>
            <a:ext cx="2532900" cy="31587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Clr>
                <a:srgbClr val="FFFFFF"/>
              </a:buClr>
              <a:buSzPts val="1400"/>
              <a:buChar char="▫"/>
              <a:defRPr sz="1400">
                <a:solidFill>
                  <a:srgbClr val="FFFFFF"/>
                </a:solidFill>
              </a:defRPr>
            </a:lvl1pPr>
            <a:lvl2pPr marL="914400" lvl="1" indent="-317500" rtl="0">
              <a:spcBef>
                <a:spcPts val="0"/>
              </a:spcBef>
              <a:spcAft>
                <a:spcPts val="0"/>
              </a:spcAft>
              <a:buClr>
                <a:srgbClr val="FFFFFF"/>
              </a:buClr>
              <a:buSzPts val="1400"/>
              <a:buChar char="▪"/>
              <a:defRPr sz="1400">
                <a:solidFill>
                  <a:srgbClr val="FFFFFF"/>
                </a:solidFill>
              </a:defRPr>
            </a:lvl2pPr>
            <a:lvl3pPr marL="1371600" lvl="2" indent="-317500" rtl="0">
              <a:spcBef>
                <a:spcPts val="0"/>
              </a:spcBef>
              <a:spcAft>
                <a:spcPts val="0"/>
              </a:spcAft>
              <a:buClr>
                <a:srgbClr val="FFFFFF"/>
              </a:buClr>
              <a:buSzPts val="1400"/>
              <a:buChar char="▫"/>
              <a:defRPr sz="1400">
                <a:solidFill>
                  <a:srgbClr val="FFFFFF"/>
                </a:solidFill>
              </a:defRPr>
            </a:lvl3pPr>
            <a:lvl4pPr marL="1828800" lvl="3" indent="-317500" rtl="0">
              <a:spcBef>
                <a:spcPts val="0"/>
              </a:spcBef>
              <a:spcAft>
                <a:spcPts val="0"/>
              </a:spcAft>
              <a:buClr>
                <a:srgbClr val="FFFFFF"/>
              </a:buClr>
              <a:buSzPts val="1400"/>
              <a:buChar char="▪"/>
              <a:defRPr sz="1400">
                <a:solidFill>
                  <a:srgbClr val="FFFFFF"/>
                </a:solidFill>
              </a:defRPr>
            </a:lvl4pPr>
            <a:lvl5pPr marL="2286000" lvl="4" indent="-317500" rtl="0">
              <a:spcBef>
                <a:spcPts val="0"/>
              </a:spcBef>
              <a:spcAft>
                <a:spcPts val="0"/>
              </a:spcAft>
              <a:buClr>
                <a:srgbClr val="FFFFFF"/>
              </a:buClr>
              <a:buSzPts val="1400"/>
              <a:buChar char="▫"/>
              <a:defRPr sz="1400">
                <a:solidFill>
                  <a:srgbClr val="FFFFFF"/>
                </a:solidFill>
              </a:defRPr>
            </a:lvl5pPr>
            <a:lvl6pPr marL="2743200" lvl="5" indent="-317500" rtl="0">
              <a:spcBef>
                <a:spcPts val="0"/>
              </a:spcBef>
              <a:spcAft>
                <a:spcPts val="0"/>
              </a:spcAft>
              <a:buClr>
                <a:srgbClr val="FFFFFF"/>
              </a:buClr>
              <a:buSzPts val="1400"/>
              <a:buChar char="▪"/>
              <a:defRPr sz="1400">
                <a:solidFill>
                  <a:srgbClr val="FFFFFF"/>
                </a:solidFill>
              </a:defRPr>
            </a:lvl6pPr>
            <a:lvl7pPr marL="3200400" lvl="6" indent="-317500" rtl="0">
              <a:spcBef>
                <a:spcPts val="0"/>
              </a:spcBef>
              <a:spcAft>
                <a:spcPts val="0"/>
              </a:spcAft>
              <a:buClr>
                <a:srgbClr val="FFFFFF"/>
              </a:buClr>
              <a:buSzPts val="1400"/>
              <a:buChar char="▫"/>
              <a:defRPr sz="1400">
                <a:solidFill>
                  <a:srgbClr val="FFFFFF"/>
                </a:solidFill>
              </a:defRPr>
            </a:lvl7pPr>
            <a:lvl8pPr marL="3657600" lvl="7" indent="-317500" rtl="0">
              <a:spcBef>
                <a:spcPts val="0"/>
              </a:spcBef>
              <a:spcAft>
                <a:spcPts val="0"/>
              </a:spcAft>
              <a:buClr>
                <a:srgbClr val="FFFFFF"/>
              </a:buClr>
              <a:buSzPts val="1400"/>
              <a:buChar char="▪"/>
              <a:defRPr sz="1400">
                <a:solidFill>
                  <a:srgbClr val="FFFFFF"/>
                </a:solidFill>
              </a:defRPr>
            </a:lvl8pPr>
            <a:lvl9pPr marL="4114800" lvl="8" indent="-317500" rtl="0">
              <a:spcBef>
                <a:spcPts val="0"/>
              </a:spcBef>
              <a:spcAft>
                <a:spcPts val="0"/>
              </a:spcAft>
              <a:buClr>
                <a:srgbClr val="FFFFFF"/>
              </a:buClr>
              <a:buSzPts val="1400"/>
              <a:buChar char="▫"/>
              <a:defRPr sz="1400">
                <a:solidFill>
                  <a:srgbClr val="FFFFFF"/>
                </a:solidFill>
              </a:defRPr>
            </a:lvl9pPr>
          </a:lstStyle>
          <a:p>
            <a:endParaRPr/>
          </a:p>
        </p:txBody>
      </p:sp>
      <p:sp>
        <p:nvSpPr>
          <p:cNvPr id="63" name="Google Shape;63;p8"/>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lvl1pPr lvl="0" algn="ctr" rtl="0">
              <a:buNone/>
              <a:defRPr>
                <a:solidFill>
                  <a:srgbClr val="294667"/>
                </a:solidFill>
              </a:defRPr>
            </a:lvl1pPr>
            <a:lvl2pPr lvl="1" algn="ctr" rtl="0">
              <a:buNone/>
              <a:defRPr>
                <a:solidFill>
                  <a:srgbClr val="294667"/>
                </a:solidFill>
              </a:defRPr>
            </a:lvl2pPr>
            <a:lvl3pPr lvl="2" algn="ctr" rtl="0">
              <a:buNone/>
              <a:defRPr>
                <a:solidFill>
                  <a:srgbClr val="294667"/>
                </a:solidFill>
              </a:defRPr>
            </a:lvl3pPr>
            <a:lvl4pPr lvl="3" algn="ctr" rtl="0">
              <a:buNone/>
              <a:defRPr>
                <a:solidFill>
                  <a:srgbClr val="294667"/>
                </a:solidFill>
              </a:defRPr>
            </a:lvl4pPr>
            <a:lvl5pPr lvl="4" algn="ctr" rtl="0">
              <a:buNone/>
              <a:defRPr>
                <a:solidFill>
                  <a:srgbClr val="294667"/>
                </a:solidFill>
              </a:defRPr>
            </a:lvl5pPr>
            <a:lvl6pPr lvl="5" algn="ctr" rtl="0">
              <a:buNone/>
              <a:defRPr>
                <a:solidFill>
                  <a:srgbClr val="294667"/>
                </a:solidFill>
              </a:defRPr>
            </a:lvl6pPr>
            <a:lvl7pPr lvl="6" algn="ctr" rtl="0">
              <a:buNone/>
              <a:defRPr>
                <a:solidFill>
                  <a:srgbClr val="294667"/>
                </a:solidFill>
              </a:defRPr>
            </a:lvl7pPr>
            <a:lvl8pPr lvl="7" algn="ctr" rtl="0">
              <a:buNone/>
              <a:defRPr>
                <a:solidFill>
                  <a:srgbClr val="294667"/>
                </a:solidFill>
              </a:defRPr>
            </a:lvl8pPr>
            <a:lvl9pPr lvl="8" algn="ctr" rtl="0">
              <a:buNone/>
              <a:defRPr>
                <a:solidFill>
                  <a:srgbClr val="294667"/>
                </a:solidFill>
              </a:defRPr>
            </a:lvl9pPr>
          </a:lstStyle>
          <a:p>
            <a:pPr marL="0" lvl="0" indent="0" algn="ctr" rtl="0">
              <a:spcBef>
                <a:spcPts val="0"/>
              </a:spcBef>
              <a:spcAft>
                <a:spcPts val="0"/>
              </a:spcAft>
              <a:buNone/>
            </a:pPr>
            <a:fld id="{00000000-1234-1234-1234-123412341234}" type="slidenum">
              <a:rPr lang="en"/>
              <a:t>‹Nº›</a:t>
            </a:fld>
            <a:endParaRPr/>
          </a:p>
        </p:txBody>
      </p:sp>
      <p:cxnSp>
        <p:nvCxnSpPr>
          <p:cNvPr id="64" name="Google Shape;64;p8"/>
          <p:cNvCxnSpPr/>
          <p:nvPr/>
        </p:nvCxnSpPr>
        <p:spPr>
          <a:xfrm>
            <a:off x="545293" y="1519975"/>
            <a:ext cx="452400" cy="0"/>
          </a:xfrm>
          <a:prstGeom prst="straightConnector1">
            <a:avLst/>
          </a:prstGeom>
          <a:noFill/>
          <a:ln w="28575" cap="flat" cmpd="sng">
            <a:solidFill>
              <a:srgbClr val="29466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dark)" type="blank">
  <p:cSld name="Blank (dark)">
    <p:spTree>
      <p:nvGrpSpPr>
        <p:cNvPr id="1" name="Shape 85"/>
        <p:cNvGrpSpPr/>
        <p:nvPr/>
      </p:nvGrpSpPr>
      <p:grpSpPr>
        <a:xfrm>
          <a:off x="0" y="0"/>
          <a:ext cx="0" cy="0"/>
          <a:chOff x="0" y="0"/>
          <a:chExt cx="0" cy="0"/>
        </a:xfrm>
      </p:grpSpPr>
      <p:sp>
        <p:nvSpPr>
          <p:cNvPr id="86" name="Google Shape;86;p12"/>
          <p:cNvSpPr/>
          <p:nvPr/>
        </p:nvSpPr>
        <p:spPr>
          <a:xfrm>
            <a:off x="100" y="-5800"/>
            <a:ext cx="9144000" cy="5149500"/>
          </a:xfrm>
          <a:prstGeom prst="rect">
            <a:avLst/>
          </a:prstGeom>
          <a:solidFill>
            <a:srgbClr val="325680">
              <a:alpha val="8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2"/>
          <p:cNvSpPr/>
          <p:nvPr/>
        </p:nvSpPr>
        <p:spPr>
          <a:xfrm>
            <a:off x="0" y="-5925"/>
            <a:ext cx="9144000" cy="5149500"/>
          </a:xfrm>
          <a:prstGeom prst="frame">
            <a:avLst>
              <a:gd name="adj1" fmla="val 5041"/>
            </a:avLst>
          </a:prstGeom>
          <a:solidFill>
            <a:srgbClr val="FFA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2"/>
          <p:cNvSpPr/>
          <p:nvPr/>
        </p:nvSpPr>
        <p:spPr>
          <a:xfrm>
            <a:off x="4303650" y="4607000"/>
            <a:ext cx="5367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2"/>
          <p:cNvSpPr txBox="1">
            <a:spLocks noGrp="1"/>
          </p:cNvSpPr>
          <p:nvPr>
            <p:ph type="sldNum" idx="12"/>
          </p:nvPr>
        </p:nvSpPr>
        <p:spPr>
          <a:xfrm>
            <a:off x="4303575" y="4606750"/>
            <a:ext cx="536700" cy="536700"/>
          </a:xfrm>
          <a:prstGeom prst="rect">
            <a:avLst/>
          </a:prstGeom>
        </p:spPr>
        <p:txBody>
          <a:bodyPr spcFirstLastPara="1" wrap="square" lIns="91425" tIns="91425" rIns="91425" bIns="91425" anchor="ctr" anchorCtr="0">
            <a:noAutofit/>
          </a:bodyPr>
          <a:lstStyle>
            <a:lvl1pPr lvl="0" algn="ctr">
              <a:buNone/>
              <a:defRPr>
                <a:solidFill>
                  <a:srgbClr val="294667"/>
                </a:solidFill>
              </a:defRPr>
            </a:lvl1pPr>
            <a:lvl2pPr lvl="1" algn="ctr">
              <a:buNone/>
              <a:defRPr>
                <a:solidFill>
                  <a:srgbClr val="294667"/>
                </a:solidFill>
              </a:defRPr>
            </a:lvl2pPr>
            <a:lvl3pPr lvl="2" algn="ctr">
              <a:buNone/>
              <a:defRPr>
                <a:solidFill>
                  <a:srgbClr val="294667"/>
                </a:solidFill>
              </a:defRPr>
            </a:lvl3pPr>
            <a:lvl4pPr lvl="3" algn="ctr">
              <a:buNone/>
              <a:defRPr>
                <a:solidFill>
                  <a:srgbClr val="294667"/>
                </a:solidFill>
              </a:defRPr>
            </a:lvl4pPr>
            <a:lvl5pPr lvl="4" algn="ctr">
              <a:buNone/>
              <a:defRPr>
                <a:solidFill>
                  <a:srgbClr val="294667"/>
                </a:solidFill>
              </a:defRPr>
            </a:lvl5pPr>
            <a:lvl6pPr lvl="5" algn="ctr">
              <a:buNone/>
              <a:defRPr>
                <a:solidFill>
                  <a:srgbClr val="294667"/>
                </a:solidFill>
              </a:defRPr>
            </a:lvl6pPr>
            <a:lvl7pPr lvl="6" algn="ctr">
              <a:buNone/>
              <a:defRPr>
                <a:solidFill>
                  <a:srgbClr val="294667"/>
                </a:solidFill>
              </a:defRPr>
            </a:lvl7pPr>
            <a:lvl8pPr lvl="7" algn="ctr">
              <a:buNone/>
              <a:defRPr>
                <a:solidFill>
                  <a:srgbClr val="294667"/>
                </a:solidFill>
              </a:defRPr>
            </a:lvl8pPr>
            <a:lvl9pPr lvl="8" algn="ctr">
              <a:buNone/>
              <a:defRPr>
                <a:solidFill>
                  <a:srgbClr val="294667"/>
                </a:solidFill>
              </a:defRPr>
            </a:lvl9pPr>
          </a:lstStyle>
          <a:p>
            <a:pPr marL="0" lvl="0" indent="0" algn="ctr" rtl="0">
              <a:spcBef>
                <a:spcPts val="0"/>
              </a:spcBef>
              <a:spcAft>
                <a:spcPts val="0"/>
              </a:spcAft>
              <a:buNone/>
            </a:pPr>
            <a:fld id="{00000000-1234-1234-1234-123412341234}" type="slidenum">
              <a:rPr lang="en"/>
              <a:t>‹Nº›</a:t>
            </a:fld>
            <a:endParaRPr/>
          </a:p>
        </p:txBody>
      </p:sp>
    </p:spTree>
    <p:extLst>
      <p:ext uri="{BB962C8B-B14F-4D97-AF65-F5344CB8AC3E}">
        <p14:creationId xmlns:p14="http://schemas.microsoft.com/office/powerpoint/2010/main" val="13622679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1pPr>
            <a:lvl2pPr lvl="1">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2pPr>
            <a:lvl3pPr lvl="2">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3pPr>
            <a:lvl4pPr lvl="3">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4pPr>
            <a:lvl5pPr lvl="4">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5pPr>
            <a:lvl6pPr lvl="5">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6pPr>
            <a:lvl7pPr lvl="6">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7pPr>
            <a:lvl8pPr lvl="7">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8pPr>
            <a:lvl9pPr lvl="8">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1pPr>
            <a:lvl2pPr marL="914400" lvl="1"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2pPr>
            <a:lvl3pPr marL="1371600" lvl="2"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3pPr>
            <a:lvl4pPr marL="1828800" lvl="3"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4pPr>
            <a:lvl5pPr marL="2286000" lvl="4"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5pPr>
            <a:lvl6pPr marL="2743200" lvl="5"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6pPr>
            <a:lvl7pPr marL="3200400" lvl="6"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7pPr>
            <a:lvl8pPr marL="3657600" lvl="7"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8pPr>
            <a:lvl9pPr marL="4114800" lvl="8"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300" b="1">
                <a:solidFill>
                  <a:srgbClr val="021028"/>
                </a:solidFill>
                <a:latin typeface="Open Sans"/>
                <a:ea typeface="Open Sans"/>
                <a:cs typeface="Open Sans"/>
                <a:sym typeface="Open Sans"/>
              </a:defRPr>
            </a:lvl1pPr>
            <a:lvl2pPr lvl="1" algn="r">
              <a:buNone/>
              <a:defRPr sz="1300" b="1">
                <a:solidFill>
                  <a:srgbClr val="021028"/>
                </a:solidFill>
                <a:latin typeface="Open Sans"/>
                <a:ea typeface="Open Sans"/>
                <a:cs typeface="Open Sans"/>
                <a:sym typeface="Open Sans"/>
              </a:defRPr>
            </a:lvl2pPr>
            <a:lvl3pPr lvl="2" algn="r">
              <a:buNone/>
              <a:defRPr sz="1300" b="1">
                <a:solidFill>
                  <a:srgbClr val="021028"/>
                </a:solidFill>
                <a:latin typeface="Open Sans"/>
                <a:ea typeface="Open Sans"/>
                <a:cs typeface="Open Sans"/>
                <a:sym typeface="Open Sans"/>
              </a:defRPr>
            </a:lvl3pPr>
            <a:lvl4pPr lvl="3" algn="r">
              <a:buNone/>
              <a:defRPr sz="1300" b="1">
                <a:solidFill>
                  <a:srgbClr val="021028"/>
                </a:solidFill>
                <a:latin typeface="Open Sans"/>
                <a:ea typeface="Open Sans"/>
                <a:cs typeface="Open Sans"/>
                <a:sym typeface="Open Sans"/>
              </a:defRPr>
            </a:lvl4pPr>
            <a:lvl5pPr lvl="4" algn="r">
              <a:buNone/>
              <a:defRPr sz="1300" b="1">
                <a:solidFill>
                  <a:srgbClr val="021028"/>
                </a:solidFill>
                <a:latin typeface="Open Sans"/>
                <a:ea typeface="Open Sans"/>
                <a:cs typeface="Open Sans"/>
                <a:sym typeface="Open Sans"/>
              </a:defRPr>
            </a:lvl5pPr>
            <a:lvl6pPr lvl="5" algn="r">
              <a:buNone/>
              <a:defRPr sz="1300" b="1">
                <a:solidFill>
                  <a:srgbClr val="021028"/>
                </a:solidFill>
                <a:latin typeface="Open Sans"/>
                <a:ea typeface="Open Sans"/>
                <a:cs typeface="Open Sans"/>
                <a:sym typeface="Open Sans"/>
              </a:defRPr>
            </a:lvl6pPr>
            <a:lvl7pPr lvl="6" algn="r">
              <a:buNone/>
              <a:defRPr sz="1300" b="1">
                <a:solidFill>
                  <a:srgbClr val="021028"/>
                </a:solidFill>
                <a:latin typeface="Open Sans"/>
                <a:ea typeface="Open Sans"/>
                <a:cs typeface="Open Sans"/>
                <a:sym typeface="Open Sans"/>
              </a:defRPr>
            </a:lvl7pPr>
            <a:lvl8pPr lvl="7" algn="r">
              <a:buNone/>
              <a:defRPr sz="1300" b="1">
                <a:solidFill>
                  <a:srgbClr val="021028"/>
                </a:solidFill>
                <a:latin typeface="Open Sans"/>
                <a:ea typeface="Open Sans"/>
                <a:cs typeface="Open Sans"/>
                <a:sym typeface="Open Sans"/>
              </a:defRPr>
            </a:lvl8pPr>
            <a:lvl9pPr lvl="8" algn="r">
              <a:buNone/>
              <a:defRPr sz="1300" b="1">
                <a:solidFill>
                  <a:srgbClr val="021028"/>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62"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4.jpeg"/></Relationships>
</file>

<file path=ppt/slides/_rels/slide1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1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hyperlink" Target="mailto:vchimarro@utmachaa.edu.ec"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mailto:vchimarro@utmachaa.edu.ec"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mailto:vchimarro@utmachaa.edu.ec"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hyperlink" Target="mailto:vchimarro@utmachaa.edu.ec"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2"/>
        <p:cNvGrpSpPr/>
        <p:nvPr/>
      </p:nvGrpSpPr>
      <p:grpSpPr>
        <a:xfrm>
          <a:off x="0" y="0"/>
          <a:ext cx="0" cy="0"/>
          <a:chOff x="0" y="0"/>
          <a:chExt cx="0" cy="0"/>
        </a:xfrm>
      </p:grpSpPr>
      <p:sp>
        <p:nvSpPr>
          <p:cNvPr id="2" name="Rectángulo 1"/>
          <p:cNvSpPr/>
          <p:nvPr/>
        </p:nvSpPr>
        <p:spPr>
          <a:xfrm>
            <a:off x="3027218" y="0"/>
            <a:ext cx="6116781" cy="5143500"/>
          </a:xfrm>
          <a:prstGeom prst="rect">
            <a:avLst/>
          </a:prstGeom>
          <a:solidFill>
            <a:srgbClr val="FDB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103" name="Google Shape;103;p15"/>
          <p:cNvSpPr txBox="1">
            <a:spLocks noGrp="1"/>
          </p:cNvSpPr>
          <p:nvPr>
            <p:ph type="ctrTitle"/>
          </p:nvPr>
        </p:nvSpPr>
        <p:spPr>
          <a:xfrm>
            <a:off x="3420112" y="2766797"/>
            <a:ext cx="543158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Unidad II</a:t>
            </a:r>
            <a:br>
              <a:rPr lang="en" dirty="0" smtClean="0"/>
            </a:br>
            <a:r>
              <a:rPr lang="en" dirty="0" smtClean="0"/>
              <a:t>Metodologías de </a:t>
            </a:r>
            <a:r>
              <a:rPr lang="en" dirty="0" smtClean="0"/>
              <a:t>Desarrollo de Software</a:t>
            </a:r>
            <a:endParaRPr dirty="0"/>
          </a:p>
        </p:txBody>
      </p:sp>
      <p:sp>
        <p:nvSpPr>
          <p:cNvPr id="12" name="Google Shape;103;p15"/>
          <p:cNvSpPr txBox="1">
            <a:spLocks/>
          </p:cNvSpPr>
          <p:nvPr/>
        </p:nvSpPr>
        <p:spPr>
          <a:xfrm>
            <a:off x="62345" y="110835"/>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t>Control y Aseguramiento de la Calidad del Software</a:t>
            </a:r>
            <a:endParaRPr lang="es-ES" sz="2400" dirty="0"/>
          </a:p>
        </p:txBody>
      </p:sp>
      <p:pic>
        <p:nvPicPr>
          <p:cNvPr id="1030" name="Picture 6" descr="Resultado de imagen para calidad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21351" y="2891488"/>
            <a:ext cx="774784" cy="1159800"/>
          </a:xfrm>
          <a:prstGeom prst="rect">
            <a:avLst/>
          </a:prstGeom>
          <a:noFill/>
          <a:extLst>
            <a:ext uri="{909E8E84-426E-40DD-AFC4-6F175D3DCCD1}">
              <a14:hiddenFill xmlns:a14="http://schemas.microsoft.com/office/drawing/2010/main">
                <a:solidFill>
                  <a:srgbClr val="FFFFFF"/>
                </a:solidFill>
              </a14:hiddenFill>
            </a:ext>
          </a:extLst>
        </p:spPr>
      </p:pic>
      <p:sp>
        <p:nvSpPr>
          <p:cNvPr id="16" name="Google Shape;321;p37"/>
          <p:cNvSpPr txBox="1">
            <a:spLocks/>
          </p:cNvSpPr>
          <p:nvPr/>
        </p:nvSpPr>
        <p:spPr>
          <a:xfrm>
            <a:off x="6927" y="4310891"/>
            <a:ext cx="3027218" cy="10057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1pPr>
            <a:lvl2pPr marL="914400" marR="0" lvl="1"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2pPr>
            <a:lvl3pPr marL="1371600" marR="0" lvl="2"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3pPr>
            <a:lvl4pPr marL="1828800" marR="0" lvl="3"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4pPr>
            <a:lvl5pPr marL="2286000" marR="0" lvl="4"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5pPr>
            <a:lvl6pPr marL="2743200" marR="0" lvl="5"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6pPr>
            <a:lvl7pPr marL="3200400" marR="0" lvl="6"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7pPr>
            <a:lvl8pPr marL="3657600" marR="0" lvl="7"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8pPr>
            <a:lvl9pPr marL="4114800" marR="0" lvl="8"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9pPr>
          </a:lstStyle>
          <a:p>
            <a:pPr marL="0" indent="0" algn="ctr">
              <a:buClr>
                <a:schemeClr val="dk1"/>
              </a:buClr>
              <a:buSzPts val="1100"/>
              <a:buFont typeface="Arial"/>
              <a:buNone/>
            </a:pPr>
            <a:r>
              <a:rPr lang="en-US" sz="1600" dirty="0" smtClean="0">
                <a:solidFill>
                  <a:srgbClr val="FFFFFF"/>
                </a:solidFill>
              </a:rPr>
              <a:t>Ing. Lewis Chimarro </a:t>
            </a:r>
          </a:p>
          <a:p>
            <a:pPr marL="0" indent="0" algn="ctr">
              <a:buClr>
                <a:schemeClr val="dk1"/>
              </a:buClr>
              <a:buSzPts val="1100"/>
              <a:buFont typeface="Arial"/>
              <a:buNone/>
            </a:pPr>
            <a:r>
              <a:rPr lang="en-US" sz="1200" b="1" dirty="0" smtClean="0">
                <a:solidFill>
                  <a:srgbClr val="FFFFFF"/>
                </a:solidFill>
              </a:rPr>
              <a:t>Magister en Ingeniería de Software</a:t>
            </a:r>
          </a:p>
          <a:p>
            <a:pPr marL="0" indent="0" algn="ctr">
              <a:buClr>
                <a:schemeClr val="dk1"/>
              </a:buClr>
              <a:buSzPts val="1100"/>
              <a:buFont typeface="Arial"/>
              <a:buNone/>
            </a:pPr>
            <a:endParaRPr lang="en-US" sz="1600" b="1" dirty="0">
              <a:solidFill>
                <a:srgbClr val="FFFFFF"/>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Fases, Iteraciones y Disciplinas de RUP</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241424"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Tradicionales </a:t>
            </a:r>
            <a:endParaRPr lang="es-ES" dirty="0"/>
          </a:p>
        </p:txBody>
      </p:sp>
      <p:pic>
        <p:nvPicPr>
          <p:cNvPr id="3" name="Imagen 2"/>
          <p:cNvPicPr>
            <a:picLocks noChangeAspect="1"/>
          </p:cNvPicPr>
          <p:nvPr/>
        </p:nvPicPr>
        <p:blipFill rotWithShape="1">
          <a:blip r:embed="rId4"/>
          <a:srcRect l="30902" t="25480" r="34246" b="30492"/>
          <a:stretch/>
        </p:blipFill>
        <p:spPr>
          <a:xfrm>
            <a:off x="3813173" y="1566473"/>
            <a:ext cx="4873827" cy="3463312"/>
          </a:xfrm>
          <a:prstGeom prst="rect">
            <a:avLst/>
          </a:prstGeom>
        </p:spPr>
      </p:pic>
    </p:spTree>
    <p:extLst>
      <p:ext uri="{BB962C8B-B14F-4D97-AF65-F5344CB8AC3E}">
        <p14:creationId xmlns:p14="http://schemas.microsoft.com/office/powerpoint/2010/main" val="350994074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MSF</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268350"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Tradicionales </a:t>
            </a:r>
            <a:endParaRPr lang="es-ES" dirty="0"/>
          </a:p>
        </p:txBody>
      </p:sp>
      <p:pic>
        <p:nvPicPr>
          <p:cNvPr id="8194" name="Picture 2" descr="Resultado de imagen para msf metodologia fases"/>
          <p:cNvPicPr>
            <a:picLocks noChangeAspect="1" noChangeArrowheads="1"/>
          </p:cNvPicPr>
          <p:nvPr/>
        </p:nvPicPr>
        <p:blipFill rotWithShape="1">
          <a:blip r:embed="rId4">
            <a:extLst>
              <a:ext uri="{28A0092B-C50C-407E-A947-70E740481C1C}">
                <a14:useLocalDpi xmlns:a14="http://schemas.microsoft.com/office/drawing/2010/main" val="0"/>
              </a:ext>
            </a:extLst>
          </a:blip>
          <a:srcRect t="11846"/>
          <a:stretch/>
        </p:blipFill>
        <p:spPr bwMode="auto">
          <a:xfrm>
            <a:off x="3621551" y="1465675"/>
            <a:ext cx="5065449" cy="3323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31820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MSF</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268350"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Tradicionales </a:t>
            </a:r>
            <a:endParaRPr lang="es-ES" dirty="0"/>
          </a:p>
        </p:txBody>
      </p:sp>
      <p:pic>
        <p:nvPicPr>
          <p:cNvPr id="9218" name="Picture 2" descr="Imagen relacionad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17560" y="1549555"/>
            <a:ext cx="5067773" cy="3389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7232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SCRUM</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268350"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Ágiles </a:t>
            </a:r>
            <a:endParaRPr lang="es-ES" dirty="0"/>
          </a:p>
        </p:txBody>
      </p:sp>
      <p:pic>
        <p:nvPicPr>
          <p:cNvPr id="8" name="Picture 2" descr="Resultado de imagen para proceso scrum"/>
          <p:cNvPicPr>
            <a:picLocks noChangeAspect="1" noChangeArrowheads="1"/>
          </p:cNvPicPr>
          <p:nvPr/>
        </p:nvPicPr>
        <p:blipFill rotWithShape="1">
          <a:blip r:embed="rId4">
            <a:extLst>
              <a:ext uri="{28A0092B-C50C-407E-A947-70E740481C1C}">
                <a14:useLocalDpi xmlns:a14="http://schemas.microsoft.com/office/drawing/2010/main" val="0"/>
              </a:ext>
            </a:extLst>
          </a:blip>
          <a:srcRect t="3433" b="8887"/>
          <a:stretch/>
        </p:blipFill>
        <p:spPr bwMode="auto">
          <a:xfrm>
            <a:off x="3157082" y="1625745"/>
            <a:ext cx="5841035" cy="3410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45414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XP</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268350"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Ágiles </a:t>
            </a:r>
            <a:endParaRPr lang="es-ES" dirty="0"/>
          </a:p>
        </p:txBody>
      </p:sp>
      <p:pic>
        <p:nvPicPr>
          <p:cNvPr id="11268" name="Picture 4" descr="Resultado de imagen para metodologias de desarrollo de software x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68200" y="1757478"/>
            <a:ext cx="5295909" cy="25596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44982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XP</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268350"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Ágiles </a:t>
            </a:r>
            <a:endParaRPr lang="es-ES" dirty="0"/>
          </a:p>
        </p:txBody>
      </p:sp>
      <p:pic>
        <p:nvPicPr>
          <p:cNvPr id="13316" name="Picture 4" descr="Imagen relacionada"/>
          <p:cNvPicPr>
            <a:picLocks noChangeAspect="1" noChangeArrowheads="1"/>
          </p:cNvPicPr>
          <p:nvPr/>
        </p:nvPicPr>
        <p:blipFill rotWithShape="1">
          <a:blip r:embed="rId4">
            <a:extLst>
              <a:ext uri="{28A0092B-C50C-407E-A947-70E740481C1C}">
                <a14:useLocalDpi xmlns:a14="http://schemas.microsoft.com/office/drawing/2010/main" val="0"/>
              </a:ext>
            </a:extLst>
          </a:blip>
          <a:srcRect l="6690" t="27856" r="5112" b="11361"/>
          <a:stretch/>
        </p:blipFill>
        <p:spPr bwMode="auto">
          <a:xfrm>
            <a:off x="3600321" y="1768839"/>
            <a:ext cx="5243875" cy="2713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58654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KANBAN</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268350"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Ágiles </a:t>
            </a:r>
            <a:endParaRPr lang="es-ES" dirty="0"/>
          </a:p>
        </p:txBody>
      </p:sp>
      <p:pic>
        <p:nvPicPr>
          <p:cNvPr id="12290" name="Picture 2" descr="Resultado de imagen para metodologia de software agiles kanba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20100" y="1670857"/>
            <a:ext cx="5715000" cy="2095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29921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4"/>
        <p:cNvGrpSpPr/>
        <p:nvPr/>
      </p:nvGrpSpPr>
      <p:grpSpPr>
        <a:xfrm>
          <a:off x="0" y="0"/>
          <a:ext cx="0" cy="0"/>
          <a:chOff x="0" y="0"/>
          <a:chExt cx="0" cy="0"/>
        </a:xfrm>
      </p:grpSpPr>
      <p:sp>
        <p:nvSpPr>
          <p:cNvPr id="11" name="Rectángulo 10"/>
          <p:cNvSpPr/>
          <p:nvPr/>
        </p:nvSpPr>
        <p:spPr>
          <a:xfrm>
            <a:off x="0" y="536700"/>
            <a:ext cx="4559836" cy="4606800"/>
          </a:xfrm>
          <a:prstGeom prst="rect">
            <a:avLst/>
          </a:prstGeom>
          <a:solidFill>
            <a:srgbClr val="FDB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145" name="Google Shape;145;p20"/>
          <p:cNvSpPr txBox="1">
            <a:spLocks noGrp="1"/>
          </p:cNvSpPr>
          <p:nvPr>
            <p:ph type="title"/>
          </p:nvPr>
        </p:nvSpPr>
        <p:spPr>
          <a:xfrm>
            <a:off x="4994225" y="693650"/>
            <a:ext cx="3692400" cy="768900"/>
          </a:xfrm>
          <a:prstGeom prst="rect">
            <a:avLst/>
          </a:prstGeom>
        </p:spPr>
        <p:txBody>
          <a:bodyPr spcFirstLastPara="1" wrap="square" lIns="91425" tIns="91425" rIns="91425" bIns="91425" anchor="b" anchorCtr="0">
            <a:noAutofit/>
          </a:bodyPr>
          <a:lstStyle/>
          <a:p>
            <a:pPr lvl="0"/>
            <a:r>
              <a:rPr lang="es-ES" dirty="0" smtClean="0"/>
              <a:t>Metodologías Hibridas</a:t>
            </a:r>
            <a:endParaRPr dirty="0"/>
          </a:p>
        </p:txBody>
      </p:sp>
      <p:sp>
        <p:nvSpPr>
          <p:cNvPr id="146" name="Google Shape;146;p20"/>
          <p:cNvSpPr txBox="1">
            <a:spLocks noGrp="1"/>
          </p:cNvSpPr>
          <p:nvPr>
            <p:ph type="body" idx="1"/>
          </p:nvPr>
        </p:nvSpPr>
        <p:spPr>
          <a:xfrm>
            <a:off x="4714541" y="1415265"/>
            <a:ext cx="4258010" cy="3642510"/>
          </a:xfrm>
          <a:prstGeom prst="rect">
            <a:avLst/>
          </a:prstGeom>
        </p:spPr>
        <p:txBody>
          <a:bodyPr spcFirstLastPara="1" wrap="square" lIns="91425" tIns="91425" rIns="91425" bIns="91425" anchor="t" anchorCtr="0">
            <a:noAutofit/>
          </a:bodyPr>
          <a:lstStyle/>
          <a:p>
            <a:pPr marL="114300" lvl="0" indent="0" algn="just">
              <a:buNone/>
            </a:pPr>
            <a:r>
              <a:rPr lang="es-ES" sz="1600" dirty="0"/>
              <a:t>Ágil y cascada son visiones muy conocidas de la gestión del desarrollo de software.</a:t>
            </a:r>
          </a:p>
          <a:p>
            <a:pPr marL="114300" lvl="0" indent="0" algn="just">
              <a:buNone/>
            </a:pPr>
            <a:r>
              <a:rPr lang="es-ES" sz="1600" dirty="0" smtClean="0"/>
              <a:t>Mientras </a:t>
            </a:r>
            <a:r>
              <a:rPr lang="es-ES" sz="1600" dirty="0"/>
              <a:t>que la gestión de proyectos predictiva sigue un desarrollo repetitivo y es flexible, la gestión de proyectos ágil sigue un proceso de desarrollo paso a paso y necesita una planificación meticulosa. </a:t>
            </a:r>
            <a:endParaRPr lang="es-ES" sz="1600" dirty="0" smtClean="0"/>
          </a:p>
          <a:p>
            <a:pPr marL="114300" lvl="0" indent="0" algn="just">
              <a:buNone/>
            </a:pPr>
            <a:r>
              <a:rPr lang="es-ES" sz="1600" dirty="0" smtClean="0"/>
              <a:t>Las </a:t>
            </a:r>
            <a:r>
              <a:rPr lang="es-ES" sz="1600" dirty="0"/>
              <a:t>metodologías híbridas explotan las fortalezas de ambas para conseguir atender a un calendario de proyecto predefinido donde la gestión de las tareas sigue una filosofía más distribuída.</a:t>
            </a:r>
          </a:p>
          <a:p>
            <a:pPr marL="114300" lvl="0" indent="0" algn="just">
              <a:buNone/>
            </a:pPr>
            <a:endParaRPr lang="es-ES" sz="1600" dirty="0"/>
          </a:p>
        </p:txBody>
      </p:sp>
      <p:grpSp>
        <p:nvGrpSpPr>
          <p:cNvPr id="147" name="Google Shape;147;p20"/>
          <p:cNvGrpSpPr/>
          <p:nvPr/>
        </p:nvGrpSpPr>
        <p:grpSpPr>
          <a:xfrm>
            <a:off x="1025527" y="2218331"/>
            <a:ext cx="2529937" cy="1037170"/>
            <a:chOff x="1263652" y="1992418"/>
            <a:chExt cx="2529937" cy="1037170"/>
          </a:xfrm>
        </p:grpSpPr>
        <p:sp>
          <p:nvSpPr>
            <p:cNvPr id="148" name="Google Shape;148;p20"/>
            <p:cNvSpPr/>
            <p:nvPr/>
          </p:nvSpPr>
          <p:spPr>
            <a:xfrm>
              <a:off x="1263652" y="2315755"/>
              <a:ext cx="556154" cy="713832"/>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2101178" y="2481972"/>
              <a:ext cx="316104" cy="547615"/>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20"/>
            <p:cNvGrpSpPr/>
            <p:nvPr/>
          </p:nvGrpSpPr>
          <p:grpSpPr>
            <a:xfrm>
              <a:off x="2698654" y="1992418"/>
              <a:ext cx="1094935" cy="1037170"/>
              <a:chOff x="2583100" y="2973775"/>
              <a:chExt cx="461550" cy="437200"/>
            </a:xfrm>
          </p:grpSpPr>
          <p:sp>
            <p:nvSpPr>
              <p:cNvPr id="151" name="Google Shape;151;p20"/>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0"/>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3" name="Google Shape;153;p20"/>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12" name="Rectángulo 11"/>
          <p:cNvSpPr/>
          <p:nvPr/>
        </p:nvSpPr>
        <p:spPr>
          <a:xfrm>
            <a:off x="542700" y="4950"/>
            <a:ext cx="4017136" cy="639193"/>
          </a:xfrm>
          <a:prstGeom prst="rect">
            <a:avLst/>
          </a:prstGeom>
          <a:solidFill>
            <a:srgbClr val="FDB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13" name="Google Shape;103;p15"/>
          <p:cNvSpPr txBox="1">
            <a:spLocks/>
          </p:cNvSpPr>
          <p:nvPr/>
        </p:nvSpPr>
        <p:spPr>
          <a:xfrm>
            <a:off x="821727" y="8189"/>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Tree>
    <p:extLst>
      <p:ext uri="{BB962C8B-B14F-4D97-AF65-F5344CB8AC3E}">
        <p14:creationId xmlns:p14="http://schemas.microsoft.com/office/powerpoint/2010/main" val="2595156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4"/>
        <p:cNvGrpSpPr/>
        <p:nvPr/>
      </p:nvGrpSpPr>
      <p:grpSpPr>
        <a:xfrm>
          <a:off x="0" y="0"/>
          <a:ext cx="0" cy="0"/>
          <a:chOff x="0" y="0"/>
          <a:chExt cx="0" cy="0"/>
        </a:xfrm>
      </p:grpSpPr>
      <p:sp>
        <p:nvSpPr>
          <p:cNvPr id="11" name="Rectángulo 10"/>
          <p:cNvSpPr/>
          <p:nvPr/>
        </p:nvSpPr>
        <p:spPr>
          <a:xfrm>
            <a:off x="0" y="536700"/>
            <a:ext cx="4559836" cy="4606800"/>
          </a:xfrm>
          <a:prstGeom prst="rect">
            <a:avLst/>
          </a:prstGeom>
          <a:solidFill>
            <a:srgbClr val="FDB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145" name="Google Shape;145;p20"/>
          <p:cNvSpPr txBox="1">
            <a:spLocks noGrp="1"/>
          </p:cNvSpPr>
          <p:nvPr>
            <p:ph type="title"/>
          </p:nvPr>
        </p:nvSpPr>
        <p:spPr>
          <a:xfrm>
            <a:off x="4994225" y="693650"/>
            <a:ext cx="3692400" cy="768900"/>
          </a:xfrm>
          <a:prstGeom prst="rect">
            <a:avLst/>
          </a:prstGeom>
        </p:spPr>
        <p:txBody>
          <a:bodyPr spcFirstLastPara="1" wrap="square" lIns="91425" tIns="91425" rIns="91425" bIns="91425" anchor="b" anchorCtr="0">
            <a:noAutofit/>
          </a:bodyPr>
          <a:lstStyle/>
          <a:p>
            <a:pPr lvl="0"/>
            <a:r>
              <a:rPr lang="es-ES" dirty="0" smtClean="0"/>
              <a:t>Metodologías Hibridas</a:t>
            </a:r>
            <a:endParaRPr dirty="0"/>
          </a:p>
        </p:txBody>
      </p:sp>
      <p:grpSp>
        <p:nvGrpSpPr>
          <p:cNvPr id="147" name="Google Shape;147;p20"/>
          <p:cNvGrpSpPr/>
          <p:nvPr/>
        </p:nvGrpSpPr>
        <p:grpSpPr>
          <a:xfrm>
            <a:off x="1025527" y="2218331"/>
            <a:ext cx="2529937" cy="1037170"/>
            <a:chOff x="1263652" y="1992418"/>
            <a:chExt cx="2529937" cy="1037170"/>
          </a:xfrm>
        </p:grpSpPr>
        <p:sp>
          <p:nvSpPr>
            <p:cNvPr id="148" name="Google Shape;148;p20"/>
            <p:cNvSpPr/>
            <p:nvPr/>
          </p:nvSpPr>
          <p:spPr>
            <a:xfrm>
              <a:off x="1263652" y="2315755"/>
              <a:ext cx="556154" cy="713832"/>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2101178" y="2481972"/>
              <a:ext cx="316104" cy="547615"/>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20"/>
            <p:cNvGrpSpPr/>
            <p:nvPr/>
          </p:nvGrpSpPr>
          <p:grpSpPr>
            <a:xfrm>
              <a:off x="2698654" y="1992418"/>
              <a:ext cx="1094935" cy="1037170"/>
              <a:chOff x="2583100" y="2973775"/>
              <a:chExt cx="461550" cy="437200"/>
            </a:xfrm>
          </p:grpSpPr>
          <p:sp>
            <p:nvSpPr>
              <p:cNvPr id="151" name="Google Shape;151;p20"/>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0"/>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3" name="Google Shape;153;p20"/>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12" name="Rectángulo 11"/>
          <p:cNvSpPr/>
          <p:nvPr/>
        </p:nvSpPr>
        <p:spPr>
          <a:xfrm>
            <a:off x="542700" y="4950"/>
            <a:ext cx="4017136" cy="639193"/>
          </a:xfrm>
          <a:prstGeom prst="rect">
            <a:avLst/>
          </a:prstGeom>
          <a:solidFill>
            <a:srgbClr val="FDB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13" name="Google Shape;103;p15"/>
          <p:cNvSpPr txBox="1">
            <a:spLocks/>
          </p:cNvSpPr>
          <p:nvPr/>
        </p:nvSpPr>
        <p:spPr>
          <a:xfrm>
            <a:off x="821727" y="8189"/>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pic>
        <p:nvPicPr>
          <p:cNvPr id="14338" name="Picture 2" descr="Resultado de imagen para metodologias de desarrollo de software hibrida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26479" y="1752141"/>
            <a:ext cx="3760146" cy="27449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07846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4"/>
        <p:cNvGrpSpPr/>
        <p:nvPr/>
      </p:nvGrpSpPr>
      <p:grpSpPr>
        <a:xfrm>
          <a:off x="0" y="0"/>
          <a:ext cx="0" cy="0"/>
          <a:chOff x="0" y="0"/>
          <a:chExt cx="0" cy="0"/>
        </a:xfrm>
      </p:grpSpPr>
      <p:sp>
        <p:nvSpPr>
          <p:cNvPr id="11" name="Rectángulo 10"/>
          <p:cNvSpPr/>
          <p:nvPr/>
        </p:nvSpPr>
        <p:spPr>
          <a:xfrm>
            <a:off x="0" y="536700"/>
            <a:ext cx="4559836" cy="4606800"/>
          </a:xfrm>
          <a:prstGeom prst="rect">
            <a:avLst/>
          </a:prstGeom>
          <a:solidFill>
            <a:srgbClr val="FDB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145" name="Google Shape;145;p20"/>
          <p:cNvSpPr txBox="1">
            <a:spLocks noGrp="1"/>
          </p:cNvSpPr>
          <p:nvPr>
            <p:ph type="title"/>
          </p:nvPr>
        </p:nvSpPr>
        <p:spPr>
          <a:xfrm>
            <a:off x="4994225" y="693650"/>
            <a:ext cx="3692400" cy="768900"/>
          </a:xfrm>
          <a:prstGeom prst="rect">
            <a:avLst/>
          </a:prstGeom>
        </p:spPr>
        <p:txBody>
          <a:bodyPr spcFirstLastPara="1" wrap="square" lIns="91425" tIns="91425" rIns="91425" bIns="91425" anchor="b" anchorCtr="0">
            <a:noAutofit/>
          </a:bodyPr>
          <a:lstStyle/>
          <a:p>
            <a:pPr lvl="0"/>
            <a:r>
              <a:rPr lang="es-ES" dirty="0" smtClean="0"/>
              <a:t>Metodologías Hibridas</a:t>
            </a:r>
            <a:endParaRPr dirty="0"/>
          </a:p>
        </p:txBody>
      </p:sp>
      <p:grpSp>
        <p:nvGrpSpPr>
          <p:cNvPr id="147" name="Google Shape;147;p20"/>
          <p:cNvGrpSpPr/>
          <p:nvPr/>
        </p:nvGrpSpPr>
        <p:grpSpPr>
          <a:xfrm>
            <a:off x="1025527" y="2218331"/>
            <a:ext cx="2529937" cy="1037170"/>
            <a:chOff x="1263652" y="1992418"/>
            <a:chExt cx="2529937" cy="1037170"/>
          </a:xfrm>
        </p:grpSpPr>
        <p:sp>
          <p:nvSpPr>
            <p:cNvPr id="148" name="Google Shape;148;p20"/>
            <p:cNvSpPr/>
            <p:nvPr/>
          </p:nvSpPr>
          <p:spPr>
            <a:xfrm>
              <a:off x="1263652" y="2315755"/>
              <a:ext cx="556154" cy="713832"/>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2101178" y="2481972"/>
              <a:ext cx="316104" cy="547615"/>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20"/>
            <p:cNvGrpSpPr/>
            <p:nvPr/>
          </p:nvGrpSpPr>
          <p:grpSpPr>
            <a:xfrm>
              <a:off x="2698654" y="1992418"/>
              <a:ext cx="1094935" cy="1037170"/>
              <a:chOff x="2583100" y="2973775"/>
              <a:chExt cx="461550" cy="437200"/>
            </a:xfrm>
          </p:grpSpPr>
          <p:sp>
            <p:nvSpPr>
              <p:cNvPr id="151" name="Google Shape;151;p20"/>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0"/>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3" name="Google Shape;153;p20"/>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sp>
        <p:nvSpPr>
          <p:cNvPr id="12" name="Rectángulo 11"/>
          <p:cNvSpPr/>
          <p:nvPr/>
        </p:nvSpPr>
        <p:spPr>
          <a:xfrm>
            <a:off x="542700" y="4950"/>
            <a:ext cx="4017136" cy="639193"/>
          </a:xfrm>
          <a:prstGeom prst="rect">
            <a:avLst/>
          </a:prstGeom>
          <a:solidFill>
            <a:srgbClr val="FDB0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a:p>
        </p:txBody>
      </p:sp>
      <p:sp>
        <p:nvSpPr>
          <p:cNvPr id="13" name="Google Shape;103;p15"/>
          <p:cNvSpPr txBox="1">
            <a:spLocks/>
          </p:cNvSpPr>
          <p:nvPr/>
        </p:nvSpPr>
        <p:spPr>
          <a:xfrm>
            <a:off x="821727" y="8189"/>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pic>
        <p:nvPicPr>
          <p:cNvPr id="3" name="Imagen 2"/>
          <p:cNvPicPr>
            <a:picLocks noChangeAspect="1"/>
          </p:cNvPicPr>
          <p:nvPr/>
        </p:nvPicPr>
        <p:blipFill rotWithShape="1">
          <a:blip r:embed="rId4"/>
          <a:srcRect l="2720" t="14224" r="16676" b="55458"/>
          <a:stretch/>
        </p:blipFill>
        <p:spPr>
          <a:xfrm>
            <a:off x="4661480" y="1567154"/>
            <a:ext cx="4402385" cy="812388"/>
          </a:xfrm>
          <a:prstGeom prst="rect">
            <a:avLst/>
          </a:prstGeom>
        </p:spPr>
      </p:pic>
      <p:pic>
        <p:nvPicPr>
          <p:cNvPr id="5" name="Imagen 4"/>
          <p:cNvPicPr>
            <a:picLocks noChangeAspect="1"/>
          </p:cNvPicPr>
          <p:nvPr/>
        </p:nvPicPr>
        <p:blipFill rotWithShape="1">
          <a:blip r:embed="rId5"/>
          <a:srcRect l="4356" t="54681" r="18480"/>
          <a:stretch/>
        </p:blipFill>
        <p:spPr>
          <a:xfrm>
            <a:off x="4698954" y="3868342"/>
            <a:ext cx="4325123" cy="1243856"/>
          </a:xfrm>
          <a:prstGeom prst="rect">
            <a:avLst/>
          </a:prstGeom>
        </p:spPr>
      </p:pic>
      <p:pic>
        <p:nvPicPr>
          <p:cNvPr id="18" name="Imagen 17"/>
          <p:cNvPicPr>
            <a:picLocks noChangeAspect="1"/>
          </p:cNvPicPr>
          <p:nvPr/>
        </p:nvPicPr>
        <p:blipFill rotWithShape="1">
          <a:blip r:embed="rId5"/>
          <a:srcRect l="43758" t="54681" r="33680"/>
          <a:stretch/>
        </p:blipFill>
        <p:spPr>
          <a:xfrm>
            <a:off x="6300837" y="2394745"/>
            <a:ext cx="1439055" cy="1415392"/>
          </a:xfrm>
          <a:prstGeom prst="rect">
            <a:avLst/>
          </a:prstGeom>
        </p:spPr>
      </p:pic>
    </p:spTree>
    <p:extLst>
      <p:ext uri="{BB962C8B-B14F-4D97-AF65-F5344CB8AC3E}">
        <p14:creationId xmlns:p14="http://schemas.microsoft.com/office/powerpoint/2010/main" val="2097255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xfrm>
            <a:off x="434706" y="796375"/>
            <a:ext cx="5218800" cy="66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Metodologías de Desarrollo de Software</a:t>
            </a:r>
            <a:endParaRPr dirty="0"/>
          </a:p>
        </p:txBody>
      </p:sp>
      <p:sp>
        <p:nvSpPr>
          <p:cNvPr id="119" name="Google Shape;119;p16"/>
          <p:cNvSpPr txBox="1">
            <a:spLocks noGrp="1"/>
          </p:cNvSpPr>
          <p:nvPr>
            <p:ph type="sldNum" idx="12"/>
          </p:nvPr>
        </p:nvSpPr>
        <p:spPr>
          <a:xfrm>
            <a:off x="-6000" y="-6927"/>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solidFill>
                  <a:srgbClr val="294667"/>
                </a:solidFill>
              </a:rPr>
              <a:t>2</a:t>
            </a:fld>
            <a:endParaRPr>
              <a:solidFill>
                <a:srgbClr val="294667"/>
              </a:solidFill>
            </a:endParaRPr>
          </a:p>
        </p:txBody>
      </p:sp>
      <p:sp>
        <p:nvSpPr>
          <p:cNvPr id="120" name="Google Shape;120;p16"/>
          <p:cNvSpPr txBox="1">
            <a:spLocks noGrp="1"/>
          </p:cNvSpPr>
          <p:nvPr>
            <p:ph type="body" idx="1"/>
          </p:nvPr>
        </p:nvSpPr>
        <p:spPr>
          <a:xfrm>
            <a:off x="434324" y="1682400"/>
            <a:ext cx="5219181" cy="3169000"/>
          </a:xfrm>
          <a:prstGeom prst="rect">
            <a:avLst/>
          </a:prstGeom>
        </p:spPr>
        <p:txBody>
          <a:bodyPr spcFirstLastPara="1" wrap="square" lIns="91425" tIns="91425" rIns="91425" bIns="91425" anchor="t" anchorCtr="0">
            <a:noAutofit/>
          </a:bodyPr>
          <a:lstStyle/>
          <a:p>
            <a:pPr marL="0" lvl="0" indent="0" algn="just">
              <a:buClr>
                <a:schemeClr val="dk1"/>
              </a:buClr>
              <a:buSzPts val="1100"/>
              <a:buNone/>
            </a:pPr>
            <a:r>
              <a:rPr lang="es-ES" sz="1200" dirty="0"/>
              <a:t>“Una metodología es una colección de procedimientos, técnicas, herramientas y documentos auxiliares que ayudan a los desarrolladores de software en sus esfuerzos por implementar nuevos sistemas de información. Una metodología esta formada por fases, cada una de las cuales se puede dividir en sub-fases, que guiarán a los desarrolladores de sistemas a elegir las técnicas mas apropiadas en cada momento del proyecto y también a planificarlo, gestionarlo, controlarlo y evaluarlo</a:t>
            </a:r>
            <a:r>
              <a:rPr lang="es-ES" sz="1200" dirty="0" smtClean="0"/>
              <a:t>.”</a:t>
            </a:r>
            <a:endParaRPr lang="es-ES" sz="1200" dirty="0"/>
          </a:p>
          <a:p>
            <a:pPr marL="0" lvl="0" indent="0" algn="just">
              <a:buClr>
                <a:schemeClr val="dk1"/>
              </a:buClr>
              <a:buSzPts val="1100"/>
              <a:buNone/>
            </a:pPr>
            <a:endParaRPr sz="1200" dirty="0"/>
          </a:p>
        </p:txBody>
      </p:sp>
      <p:sp>
        <p:nvSpPr>
          <p:cNvPr id="7" name="Google Shape;103;p15"/>
          <p:cNvSpPr txBox="1">
            <a:spLocks/>
          </p:cNvSpPr>
          <p:nvPr/>
        </p:nvSpPr>
        <p:spPr>
          <a:xfrm>
            <a:off x="6142331" y="56221"/>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t>Control y Aseguramiento de la Calidad del Software</a:t>
            </a:r>
            <a:endParaRPr lang="es-ES" sz="2400" dirty="0"/>
          </a:p>
        </p:txBody>
      </p:sp>
      <p:sp>
        <p:nvSpPr>
          <p:cNvPr id="13" name="Google Shape;118;p16"/>
          <p:cNvSpPr txBox="1">
            <a:spLocks/>
          </p:cNvSpPr>
          <p:nvPr/>
        </p:nvSpPr>
        <p:spPr>
          <a:xfrm>
            <a:off x="6294350" y="4267200"/>
            <a:ext cx="2713200" cy="584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60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1pPr>
            <a:lvl2pPr marL="914400" marR="0" lvl="1"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2pPr>
            <a:lvl3pPr marL="1371600" marR="0" lvl="2"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3pPr>
            <a:lvl4pPr marL="1828800" marR="0" lvl="3"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4pPr>
            <a:lvl5pPr marL="2286000" marR="0" lvl="4"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5pPr>
            <a:lvl6pPr marL="2743200" marR="0" lvl="5"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6pPr>
            <a:lvl7pPr marL="3200400" marR="0" lvl="6"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7pPr>
            <a:lvl8pPr marL="3657600" marR="0" lvl="7"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8pPr>
            <a:lvl9pPr marL="4114800" marR="0" lvl="8"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9pPr>
          </a:lstStyle>
          <a:p>
            <a:pPr marL="0" indent="0">
              <a:spcBef>
                <a:spcPts val="0"/>
              </a:spcBef>
              <a:buFont typeface="Open Sans"/>
              <a:buNone/>
            </a:pPr>
            <a:r>
              <a:rPr lang="es-ES" sz="600" b="1" smtClean="0">
                <a:solidFill>
                  <a:srgbClr val="FFA800"/>
                </a:solidFill>
              </a:rPr>
              <a:t>Universidad Técnica de Machala</a:t>
            </a:r>
          </a:p>
          <a:p>
            <a:pPr marL="0" indent="0">
              <a:spcBef>
                <a:spcPts val="0"/>
              </a:spcBef>
              <a:buFont typeface="Open Sans"/>
              <a:buNone/>
            </a:pPr>
            <a:r>
              <a:rPr lang="es-ES" sz="600" b="1" smtClean="0">
                <a:solidFill>
                  <a:srgbClr val="FFA800"/>
                </a:solidFill>
              </a:rPr>
              <a:t>Facultad de Ingeniería Civil</a:t>
            </a:r>
          </a:p>
          <a:p>
            <a:pPr marL="0" indent="0">
              <a:spcBef>
                <a:spcPts val="0"/>
              </a:spcBef>
              <a:buClr>
                <a:schemeClr val="dk1"/>
              </a:buClr>
              <a:buSzPts val="1100"/>
              <a:buFont typeface="Arial"/>
              <a:buNone/>
            </a:pPr>
            <a:r>
              <a:rPr lang="es-ES" sz="600" smtClean="0">
                <a:solidFill>
                  <a:srgbClr val="FFA800"/>
                </a:solidFill>
              </a:rPr>
              <a:t>Ing. Lewis Chimarro</a:t>
            </a:r>
          </a:p>
          <a:p>
            <a:pPr marL="0" indent="0">
              <a:spcBef>
                <a:spcPts val="0"/>
              </a:spcBef>
              <a:buClr>
                <a:schemeClr val="dk1"/>
              </a:buClr>
              <a:buSzPts val="1100"/>
              <a:buFont typeface="Arial"/>
              <a:buNone/>
            </a:pPr>
            <a:r>
              <a:rPr lang="es-ES" sz="600" smtClean="0">
                <a:solidFill>
                  <a:srgbClr val="FFA800"/>
                </a:solidFill>
              </a:rPr>
              <a:t>Magister en Ingenieria de Software</a:t>
            </a:r>
          </a:p>
          <a:p>
            <a:pPr marL="0" indent="0">
              <a:spcBef>
                <a:spcPts val="0"/>
              </a:spcBef>
              <a:buClr>
                <a:schemeClr val="dk1"/>
              </a:buClr>
              <a:buSzPts val="1100"/>
              <a:buFont typeface="Open Sans"/>
              <a:buNone/>
            </a:pPr>
            <a:r>
              <a:rPr lang="es-ES" sz="600" b="1" u="sng" smtClean="0">
                <a:solidFill>
                  <a:srgbClr val="FFA800"/>
                </a:solidFill>
                <a:hlinkClick r:id="rId4"/>
              </a:rPr>
              <a:t>vchimarro@utmachaa.edu.ec</a:t>
            </a:r>
            <a:endParaRPr lang="es-ES" sz="600" dirty="0">
              <a:solidFill>
                <a:srgbClr val="FFA8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S" dirty="0"/>
              <a:t>Tendencias actuales de las metodologías de desarrollo</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2" name="Rectángulo 1"/>
          <p:cNvSpPr/>
          <p:nvPr/>
        </p:nvSpPr>
        <p:spPr>
          <a:xfrm>
            <a:off x="3387777" y="1650892"/>
            <a:ext cx="5448925" cy="2893100"/>
          </a:xfrm>
          <a:prstGeom prst="rect">
            <a:avLst/>
          </a:prstGeom>
        </p:spPr>
        <p:txBody>
          <a:bodyPr wrap="square">
            <a:spAutoFit/>
          </a:bodyPr>
          <a:lstStyle/>
          <a:p>
            <a:pPr marL="457200" indent="-342900" algn="just">
              <a:buClr>
                <a:srgbClr val="FFC200"/>
              </a:buClr>
              <a:buSzPts val="1800"/>
              <a:buFont typeface="Open Sans"/>
              <a:buChar char="▫"/>
            </a:pPr>
            <a:r>
              <a:rPr lang="es-ES" dirty="0">
                <a:solidFill>
                  <a:srgbClr val="021028"/>
                </a:solidFill>
                <a:latin typeface="Open Sans"/>
                <a:ea typeface="Open Sans"/>
                <a:cs typeface="Open Sans"/>
                <a:sym typeface="Open Sans"/>
              </a:rPr>
              <a:t>La reutilización de componentes de software es un proceso inspirado en la manera en que se producen y ensamblan componentes en la ingeniería de sistemas físicos. </a:t>
            </a:r>
          </a:p>
          <a:p>
            <a:pPr marL="457200" indent="-342900" algn="just">
              <a:buClr>
                <a:srgbClr val="FFC200"/>
              </a:buClr>
              <a:buSzPts val="1800"/>
              <a:buFont typeface="Open Sans"/>
              <a:buChar char="▫"/>
            </a:pPr>
            <a:r>
              <a:rPr lang="es-ES" dirty="0">
                <a:solidFill>
                  <a:srgbClr val="021028"/>
                </a:solidFill>
                <a:latin typeface="Open Sans"/>
                <a:ea typeface="Open Sans"/>
                <a:cs typeface="Open Sans"/>
                <a:sym typeface="Open Sans"/>
              </a:rPr>
              <a:t>La aplicación de este concepto al desarrollo de software no es nueva. Las librerías de subrutinas especializadas, comúnmente utilizadas desde la década de los setenta, representan uno de los primeros intentos por reutilizar software. </a:t>
            </a:r>
            <a:endParaRPr lang="es-ES" dirty="0" smtClean="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dirty="0" smtClean="0">
                <a:solidFill>
                  <a:srgbClr val="021028"/>
                </a:solidFill>
                <a:latin typeface="Open Sans"/>
                <a:ea typeface="Open Sans"/>
                <a:cs typeface="Open Sans"/>
                <a:sym typeface="Open Sans"/>
              </a:rPr>
              <a:t>Las </a:t>
            </a:r>
            <a:r>
              <a:rPr lang="es-ES" dirty="0">
                <a:solidFill>
                  <a:srgbClr val="021028"/>
                </a:solidFill>
                <a:latin typeface="Open Sans"/>
                <a:ea typeface="Open Sans"/>
                <a:cs typeface="Open Sans"/>
                <a:sym typeface="Open Sans"/>
              </a:rPr>
              <a:t>definiciones del término “reutilización de software</a:t>
            </a:r>
            <a:r>
              <a:rPr lang="es-ES" dirty="0" smtClean="0">
                <a:solidFill>
                  <a:srgbClr val="021028"/>
                </a:solidFill>
                <a:latin typeface="Open Sans"/>
                <a:ea typeface="Open Sans"/>
                <a:cs typeface="Open Sans"/>
                <a:sym typeface="Open Sans"/>
              </a:rPr>
              <a:t>” son </a:t>
            </a:r>
            <a:r>
              <a:rPr lang="es-ES" dirty="0">
                <a:solidFill>
                  <a:srgbClr val="021028"/>
                </a:solidFill>
                <a:latin typeface="Open Sans"/>
                <a:ea typeface="Open Sans"/>
                <a:cs typeface="Open Sans"/>
                <a:sym typeface="Open Sans"/>
              </a:rPr>
              <a:t>muy </a:t>
            </a:r>
            <a:r>
              <a:rPr lang="es-ES" dirty="0" smtClean="0">
                <a:solidFill>
                  <a:srgbClr val="021028"/>
                </a:solidFill>
                <a:latin typeface="Open Sans"/>
                <a:ea typeface="Open Sans"/>
                <a:cs typeface="Open Sans"/>
                <a:sym typeface="Open Sans"/>
              </a:rPr>
              <a:t>variadas: </a:t>
            </a:r>
          </a:p>
          <a:p>
            <a:pPr marL="457200" lvl="2" indent="-342900" algn="just">
              <a:buClr>
                <a:srgbClr val="FFC200"/>
              </a:buClr>
              <a:buSzPts val="1800"/>
              <a:buFont typeface="Open Sans"/>
              <a:buChar char="▫"/>
            </a:pPr>
            <a:r>
              <a:rPr lang="es-ES" dirty="0" smtClean="0">
                <a:solidFill>
                  <a:srgbClr val="021028"/>
                </a:solidFill>
                <a:latin typeface="Open Sans"/>
                <a:ea typeface="Open Sans"/>
                <a:cs typeface="Open Sans"/>
                <a:sym typeface="Open Sans"/>
              </a:rPr>
              <a:t>“</a:t>
            </a:r>
            <a:r>
              <a:rPr lang="es-ES" dirty="0">
                <a:solidFill>
                  <a:srgbClr val="021028"/>
                </a:solidFill>
                <a:latin typeface="Open Sans"/>
                <a:ea typeface="Open Sans"/>
                <a:cs typeface="Open Sans"/>
                <a:sym typeface="Open Sans"/>
              </a:rPr>
              <a:t>La reutilización es un enfoque de desarrollo [de software] que trata de maximizar el uso recurrente de componentes de software existentes” (</a:t>
            </a:r>
            <a:r>
              <a:rPr lang="es-ES" b="1" dirty="0">
                <a:solidFill>
                  <a:srgbClr val="021028"/>
                </a:solidFill>
                <a:latin typeface="Open Sans"/>
                <a:ea typeface="Open Sans"/>
                <a:cs typeface="Open Sans"/>
                <a:sym typeface="Open Sans"/>
              </a:rPr>
              <a:t>Somerville, 1995</a:t>
            </a:r>
            <a:r>
              <a:rPr lang="es-ES" dirty="0">
                <a:solidFill>
                  <a:srgbClr val="021028"/>
                </a:solidFill>
                <a:latin typeface="Open Sans"/>
                <a:ea typeface="Open Sans"/>
                <a:cs typeface="Open Sans"/>
                <a:sym typeface="Open Sans"/>
              </a:rPr>
              <a:t>). </a:t>
            </a:r>
            <a:endParaRPr lang="es-EC" dirty="0">
              <a:solidFill>
                <a:srgbClr val="021028"/>
              </a:solidFill>
              <a:latin typeface="Open Sans"/>
              <a:ea typeface="Open Sans"/>
              <a:cs typeface="Open Sans"/>
              <a:sym typeface="Open Sans"/>
            </a:endParaRPr>
          </a:p>
        </p:txBody>
      </p:sp>
    </p:spTree>
    <p:extLst>
      <p:ext uri="{BB962C8B-B14F-4D97-AF65-F5344CB8AC3E}">
        <p14:creationId xmlns:p14="http://schemas.microsoft.com/office/powerpoint/2010/main" val="31877566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S" dirty="0"/>
              <a:t>Tendencias actuales de las metodologías de desarrollo</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2" name="Rectángulo 1"/>
          <p:cNvSpPr/>
          <p:nvPr/>
        </p:nvSpPr>
        <p:spPr>
          <a:xfrm>
            <a:off x="3387777" y="1650892"/>
            <a:ext cx="5448925" cy="1384995"/>
          </a:xfrm>
          <a:prstGeom prst="rect">
            <a:avLst/>
          </a:prstGeom>
        </p:spPr>
        <p:txBody>
          <a:bodyPr wrap="square">
            <a:spAutoFit/>
          </a:bodyPr>
          <a:lstStyle/>
          <a:p>
            <a:pPr marL="457200" indent="-342900" algn="just">
              <a:buClr>
                <a:srgbClr val="FFC200"/>
              </a:buClr>
              <a:buSzPts val="1800"/>
              <a:buFont typeface="Open Sans"/>
              <a:buChar char="▫"/>
            </a:pPr>
            <a:r>
              <a:rPr lang="es-ES" dirty="0" smtClean="0">
                <a:solidFill>
                  <a:srgbClr val="021028"/>
                </a:solidFill>
                <a:latin typeface="Open Sans"/>
                <a:ea typeface="Open Sans"/>
                <a:cs typeface="Open Sans"/>
                <a:sym typeface="Open Sans"/>
              </a:rPr>
              <a:t>"</a:t>
            </a:r>
            <a:r>
              <a:rPr lang="es-ES" dirty="0">
                <a:solidFill>
                  <a:srgbClr val="021028"/>
                </a:solidFill>
                <a:latin typeface="Open Sans"/>
                <a:ea typeface="Open Sans"/>
                <a:cs typeface="Open Sans"/>
                <a:sym typeface="Open Sans"/>
              </a:rPr>
              <a:t>La reutilización de software es el proceso de crear sistemas de software a partir de software existente, en lugar de desarrollarlo desde el comienzo" (</a:t>
            </a:r>
            <a:r>
              <a:rPr lang="es-ES" b="1" dirty="0" err="1">
                <a:solidFill>
                  <a:srgbClr val="021028"/>
                </a:solidFill>
                <a:latin typeface="Open Sans"/>
                <a:ea typeface="Open Sans"/>
                <a:cs typeface="Open Sans"/>
                <a:sym typeface="Open Sans"/>
              </a:rPr>
              <a:t>Sametinger</a:t>
            </a:r>
            <a:r>
              <a:rPr lang="es-ES" b="1" dirty="0">
                <a:solidFill>
                  <a:srgbClr val="021028"/>
                </a:solidFill>
                <a:latin typeface="Open Sans"/>
                <a:ea typeface="Open Sans"/>
                <a:cs typeface="Open Sans"/>
                <a:sym typeface="Open Sans"/>
              </a:rPr>
              <a:t>, 1997</a:t>
            </a:r>
            <a:r>
              <a:rPr lang="es-ES" dirty="0">
                <a:solidFill>
                  <a:srgbClr val="021028"/>
                </a:solidFill>
                <a:latin typeface="Open Sans"/>
                <a:ea typeface="Open Sans"/>
                <a:cs typeface="Open Sans"/>
                <a:sym typeface="Open Sans"/>
              </a:rPr>
              <a:t>). </a:t>
            </a:r>
            <a:endParaRPr lang="es-ES" dirty="0" smtClean="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dirty="0">
                <a:solidFill>
                  <a:srgbClr val="021028"/>
                </a:solidFill>
                <a:latin typeface="Open Sans"/>
                <a:ea typeface="Open Sans"/>
                <a:cs typeface="Open Sans"/>
                <a:sym typeface="Open Sans"/>
              </a:rPr>
              <a:t>“La reutilización de software es el proceso de implementar o actualizar sistemas </a:t>
            </a:r>
            <a:r>
              <a:rPr lang="es-ES" dirty="0" smtClean="0">
                <a:solidFill>
                  <a:srgbClr val="021028"/>
                </a:solidFill>
                <a:latin typeface="Open Sans"/>
                <a:ea typeface="Open Sans"/>
                <a:cs typeface="Open Sans"/>
                <a:sym typeface="Open Sans"/>
              </a:rPr>
              <a:t>de software </a:t>
            </a:r>
            <a:r>
              <a:rPr lang="es-ES" dirty="0">
                <a:solidFill>
                  <a:srgbClr val="021028"/>
                </a:solidFill>
                <a:latin typeface="Open Sans"/>
                <a:ea typeface="Open Sans"/>
                <a:cs typeface="Open Sans"/>
                <a:sym typeface="Open Sans"/>
              </a:rPr>
              <a:t>usando activos de software existentes” (</a:t>
            </a:r>
            <a:r>
              <a:rPr lang="es-ES" b="1" dirty="0" err="1">
                <a:solidFill>
                  <a:srgbClr val="021028"/>
                </a:solidFill>
                <a:latin typeface="Open Sans"/>
                <a:ea typeface="Open Sans"/>
                <a:cs typeface="Open Sans"/>
                <a:sym typeface="Open Sans"/>
              </a:rPr>
              <a:t>Sodhi</a:t>
            </a:r>
            <a:r>
              <a:rPr lang="es-ES" b="1" dirty="0">
                <a:solidFill>
                  <a:srgbClr val="021028"/>
                </a:solidFill>
                <a:latin typeface="Open Sans"/>
                <a:ea typeface="Open Sans"/>
                <a:cs typeface="Open Sans"/>
                <a:sym typeface="Open Sans"/>
              </a:rPr>
              <a:t> &amp; </a:t>
            </a:r>
            <a:r>
              <a:rPr lang="es-ES" b="1" dirty="0" err="1">
                <a:solidFill>
                  <a:srgbClr val="021028"/>
                </a:solidFill>
                <a:latin typeface="Open Sans"/>
                <a:ea typeface="Open Sans"/>
                <a:cs typeface="Open Sans"/>
                <a:sym typeface="Open Sans"/>
              </a:rPr>
              <a:t>Sodhi</a:t>
            </a:r>
            <a:r>
              <a:rPr lang="es-ES" b="1" dirty="0">
                <a:solidFill>
                  <a:srgbClr val="021028"/>
                </a:solidFill>
                <a:latin typeface="Open Sans"/>
                <a:ea typeface="Open Sans"/>
                <a:cs typeface="Open Sans"/>
                <a:sym typeface="Open Sans"/>
              </a:rPr>
              <a:t>, 1999</a:t>
            </a:r>
            <a:r>
              <a:rPr lang="es-ES" dirty="0">
                <a:solidFill>
                  <a:srgbClr val="021028"/>
                </a:solidFill>
                <a:latin typeface="Open Sans"/>
                <a:ea typeface="Open Sans"/>
                <a:cs typeface="Open Sans"/>
                <a:sym typeface="Open Sans"/>
              </a:rPr>
              <a:t>).</a:t>
            </a:r>
            <a:endParaRPr lang="es-EC" dirty="0">
              <a:solidFill>
                <a:srgbClr val="021028"/>
              </a:solidFill>
              <a:latin typeface="Open Sans"/>
              <a:ea typeface="Open Sans"/>
              <a:cs typeface="Open Sans"/>
              <a:sym typeface="Open Sans"/>
            </a:endParaRPr>
          </a:p>
        </p:txBody>
      </p:sp>
    </p:spTree>
    <p:extLst>
      <p:ext uri="{BB962C8B-B14F-4D97-AF65-F5344CB8AC3E}">
        <p14:creationId xmlns:p14="http://schemas.microsoft.com/office/powerpoint/2010/main" val="176073134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S" dirty="0"/>
              <a:t>Tendencias actuales de las metodologías de desarrollo</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22</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pic>
        <p:nvPicPr>
          <p:cNvPr id="4" name="Imagen 3"/>
          <p:cNvPicPr>
            <a:picLocks noChangeAspect="1"/>
          </p:cNvPicPr>
          <p:nvPr/>
        </p:nvPicPr>
        <p:blipFill>
          <a:blip r:embed="rId4"/>
          <a:stretch>
            <a:fillRect/>
          </a:stretch>
        </p:blipFill>
        <p:spPr>
          <a:xfrm>
            <a:off x="3821242" y="1537897"/>
            <a:ext cx="4665064" cy="3498798"/>
          </a:xfrm>
          <a:prstGeom prst="rect">
            <a:avLst/>
          </a:prstGeom>
        </p:spPr>
      </p:pic>
    </p:spTree>
    <p:extLst>
      <p:ext uri="{BB962C8B-B14F-4D97-AF65-F5344CB8AC3E}">
        <p14:creationId xmlns:p14="http://schemas.microsoft.com/office/powerpoint/2010/main" val="11685027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S" dirty="0"/>
              <a:t>Activos y componentes de software</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2" name="Rectángulo 1"/>
          <p:cNvSpPr/>
          <p:nvPr/>
        </p:nvSpPr>
        <p:spPr>
          <a:xfrm>
            <a:off x="3353137" y="1665884"/>
            <a:ext cx="5448925" cy="3293209"/>
          </a:xfrm>
          <a:prstGeom prst="rect">
            <a:avLst/>
          </a:prstGeom>
        </p:spPr>
        <p:txBody>
          <a:bodyPr wrap="square">
            <a:spAutoFit/>
          </a:bodyPr>
          <a:lstStyle/>
          <a:p>
            <a:pPr marL="457200" indent="-342900" algn="just">
              <a:buClr>
                <a:srgbClr val="FFC200"/>
              </a:buClr>
              <a:buSzPts val="1800"/>
              <a:buFont typeface="Open Sans"/>
              <a:buChar char="▫"/>
            </a:pPr>
            <a:r>
              <a:rPr lang="es-ES" sz="1300" dirty="0">
                <a:solidFill>
                  <a:srgbClr val="021028"/>
                </a:solidFill>
                <a:latin typeface="Open Sans"/>
                <a:ea typeface="Open Sans"/>
                <a:cs typeface="Open Sans"/>
                <a:sym typeface="Open Sans"/>
              </a:rPr>
              <a:t>Un activo de software reutilizable (ASR) es un producto de software diseñado expresamente </a:t>
            </a:r>
            <a:r>
              <a:rPr lang="es-ES" sz="1300" dirty="0" smtClean="0">
                <a:solidFill>
                  <a:srgbClr val="021028"/>
                </a:solidFill>
                <a:latin typeface="Open Sans"/>
                <a:ea typeface="Open Sans"/>
                <a:cs typeface="Open Sans"/>
                <a:sym typeface="Open Sans"/>
              </a:rPr>
              <a:t>para ser </a:t>
            </a:r>
            <a:r>
              <a:rPr lang="es-ES" sz="1300" dirty="0">
                <a:solidFill>
                  <a:srgbClr val="021028"/>
                </a:solidFill>
                <a:latin typeface="Open Sans"/>
                <a:ea typeface="Open Sans"/>
                <a:cs typeface="Open Sans"/>
                <a:sym typeface="Open Sans"/>
              </a:rPr>
              <a:t>reutilizado en el desarrollo de muchas aplicaciones. Puede ser:</a:t>
            </a: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Un </a:t>
            </a:r>
            <a:r>
              <a:rPr lang="es-ES" sz="1300" dirty="0">
                <a:solidFill>
                  <a:srgbClr val="021028"/>
                </a:solidFill>
                <a:latin typeface="Open Sans"/>
                <a:ea typeface="Open Sans"/>
                <a:cs typeface="Open Sans"/>
                <a:sym typeface="Open Sans"/>
              </a:rPr>
              <a:t>componente de software (</a:t>
            </a:r>
            <a:r>
              <a:rPr lang="es-ES" sz="1300" dirty="0" smtClean="0">
                <a:solidFill>
                  <a:srgbClr val="021028"/>
                </a:solidFill>
                <a:latin typeface="Open Sans"/>
                <a:ea typeface="Open Sans"/>
                <a:cs typeface="Open Sans"/>
                <a:sym typeface="Open Sans"/>
              </a:rPr>
              <a:t>por ejemplo, </a:t>
            </a:r>
            <a:r>
              <a:rPr lang="es-ES" sz="1300" dirty="0">
                <a:solidFill>
                  <a:srgbClr val="021028"/>
                </a:solidFill>
                <a:latin typeface="Open Sans"/>
                <a:ea typeface="Open Sans"/>
                <a:cs typeface="Open Sans"/>
                <a:sym typeface="Open Sans"/>
              </a:rPr>
              <a:t>un conjunto de uno o más módulos, </a:t>
            </a:r>
            <a:r>
              <a:rPr lang="es-ES" sz="1300" dirty="0" smtClean="0">
                <a:solidFill>
                  <a:srgbClr val="021028"/>
                </a:solidFill>
                <a:latin typeface="Open Sans"/>
                <a:ea typeface="Open Sans"/>
                <a:cs typeface="Open Sans"/>
                <a:sym typeface="Open Sans"/>
              </a:rPr>
              <a:t>clases.</a:t>
            </a:r>
            <a:endParaRPr lang="es-ES" sz="1300" dirty="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Procedimientos </a:t>
            </a:r>
            <a:r>
              <a:rPr lang="es-ES" sz="1300" dirty="0">
                <a:solidFill>
                  <a:srgbClr val="021028"/>
                </a:solidFill>
                <a:latin typeface="Open Sans"/>
                <a:ea typeface="Open Sans"/>
                <a:cs typeface="Open Sans"/>
                <a:sym typeface="Open Sans"/>
              </a:rPr>
              <a:t>o funciones, un objeto distribuido, un subsistema o una aplicación</a:t>
            </a:r>
            <a:r>
              <a:rPr lang="es-ES" sz="1300" dirty="0" smtClean="0">
                <a:solidFill>
                  <a:srgbClr val="021028"/>
                </a:solidFill>
                <a:latin typeface="Open Sans"/>
                <a:ea typeface="Open Sans"/>
                <a:cs typeface="Open Sans"/>
                <a:sym typeface="Open Sans"/>
              </a:rPr>
              <a:t>).</a:t>
            </a: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Una </a:t>
            </a:r>
            <a:r>
              <a:rPr lang="es-ES" sz="1300" dirty="0">
                <a:solidFill>
                  <a:srgbClr val="021028"/>
                </a:solidFill>
                <a:latin typeface="Open Sans"/>
                <a:ea typeface="Open Sans"/>
                <a:cs typeface="Open Sans"/>
                <a:sym typeface="Open Sans"/>
              </a:rPr>
              <a:t>especificación de </a:t>
            </a:r>
            <a:r>
              <a:rPr lang="es-ES" sz="1300" dirty="0" smtClean="0">
                <a:solidFill>
                  <a:srgbClr val="021028"/>
                </a:solidFill>
                <a:latin typeface="Open Sans"/>
                <a:ea typeface="Open Sans"/>
                <a:cs typeface="Open Sans"/>
                <a:sym typeface="Open Sans"/>
              </a:rPr>
              <a:t>requerimientos.</a:t>
            </a:r>
            <a:endParaRPr lang="es-ES" sz="1300" dirty="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Un </a:t>
            </a:r>
            <a:r>
              <a:rPr lang="es-ES" sz="1300" dirty="0">
                <a:solidFill>
                  <a:srgbClr val="021028"/>
                </a:solidFill>
                <a:latin typeface="Open Sans"/>
                <a:ea typeface="Open Sans"/>
                <a:cs typeface="Open Sans"/>
                <a:sym typeface="Open Sans"/>
              </a:rPr>
              <a:t>modelo o especificación de </a:t>
            </a:r>
            <a:r>
              <a:rPr lang="es-ES" sz="1300" dirty="0" smtClean="0">
                <a:solidFill>
                  <a:srgbClr val="021028"/>
                </a:solidFill>
                <a:latin typeface="Open Sans"/>
                <a:ea typeface="Open Sans"/>
                <a:cs typeface="Open Sans"/>
                <a:sym typeface="Open Sans"/>
              </a:rPr>
              <a:t>diseño.</a:t>
            </a:r>
            <a:endParaRPr lang="es-ES" sz="1300" dirty="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Un algoritmo.</a:t>
            </a:r>
            <a:endParaRPr lang="es-ES" sz="1300" dirty="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sz="1300" dirty="0">
                <a:solidFill>
                  <a:srgbClr val="021028"/>
                </a:solidFill>
                <a:latin typeface="Open Sans"/>
                <a:ea typeface="Open Sans"/>
                <a:cs typeface="Open Sans"/>
                <a:sym typeface="Open Sans"/>
              </a:rPr>
              <a:t>U</a:t>
            </a:r>
            <a:r>
              <a:rPr lang="es-ES" sz="1300" dirty="0" smtClean="0">
                <a:solidFill>
                  <a:srgbClr val="021028"/>
                </a:solidFill>
                <a:latin typeface="Open Sans"/>
                <a:ea typeface="Open Sans"/>
                <a:cs typeface="Open Sans"/>
                <a:sym typeface="Open Sans"/>
              </a:rPr>
              <a:t>n </a:t>
            </a:r>
            <a:r>
              <a:rPr lang="es-ES" sz="1300" dirty="0">
                <a:solidFill>
                  <a:srgbClr val="021028"/>
                </a:solidFill>
                <a:latin typeface="Open Sans"/>
                <a:ea typeface="Open Sans"/>
                <a:cs typeface="Open Sans"/>
                <a:sym typeface="Open Sans"/>
              </a:rPr>
              <a:t>patrón de </a:t>
            </a:r>
            <a:r>
              <a:rPr lang="es-ES" sz="1300" dirty="0" smtClean="0">
                <a:solidFill>
                  <a:srgbClr val="021028"/>
                </a:solidFill>
                <a:latin typeface="Open Sans"/>
                <a:ea typeface="Open Sans"/>
                <a:cs typeface="Open Sans"/>
                <a:sym typeface="Open Sans"/>
              </a:rPr>
              <a:t>diseño.</a:t>
            </a:r>
            <a:endParaRPr lang="es-ES" sz="1300" dirty="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Una </a:t>
            </a:r>
            <a:r>
              <a:rPr lang="es-ES" sz="1300" dirty="0">
                <a:solidFill>
                  <a:srgbClr val="021028"/>
                </a:solidFill>
                <a:latin typeface="Open Sans"/>
                <a:ea typeface="Open Sans"/>
                <a:cs typeface="Open Sans"/>
                <a:sym typeface="Open Sans"/>
              </a:rPr>
              <a:t>arquitectura de software para un dominio </a:t>
            </a:r>
            <a:r>
              <a:rPr lang="es-ES" sz="1300" dirty="0" smtClean="0">
                <a:solidFill>
                  <a:srgbClr val="021028"/>
                </a:solidFill>
                <a:latin typeface="Open Sans"/>
                <a:ea typeface="Open Sans"/>
                <a:cs typeface="Open Sans"/>
                <a:sym typeface="Open Sans"/>
              </a:rPr>
              <a:t>determinado.</a:t>
            </a:r>
            <a:endParaRPr lang="es-ES" sz="1300" dirty="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Un </a:t>
            </a:r>
            <a:r>
              <a:rPr lang="es-ES" sz="1300" dirty="0">
                <a:solidFill>
                  <a:srgbClr val="021028"/>
                </a:solidFill>
                <a:latin typeface="Open Sans"/>
                <a:ea typeface="Open Sans"/>
                <a:cs typeface="Open Sans"/>
                <a:sym typeface="Open Sans"/>
              </a:rPr>
              <a:t>esquema de base de </a:t>
            </a:r>
            <a:r>
              <a:rPr lang="es-ES" sz="1300" dirty="0" smtClean="0">
                <a:solidFill>
                  <a:srgbClr val="021028"/>
                </a:solidFill>
                <a:latin typeface="Open Sans"/>
                <a:ea typeface="Open Sans"/>
                <a:cs typeface="Open Sans"/>
                <a:sym typeface="Open Sans"/>
              </a:rPr>
              <a:t>datos.</a:t>
            </a:r>
            <a:endParaRPr lang="es-ES" sz="1300" dirty="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Una </a:t>
            </a:r>
            <a:r>
              <a:rPr lang="es-ES" sz="1300" dirty="0">
                <a:solidFill>
                  <a:srgbClr val="021028"/>
                </a:solidFill>
                <a:latin typeface="Open Sans"/>
                <a:ea typeface="Open Sans"/>
                <a:cs typeface="Open Sans"/>
                <a:sym typeface="Open Sans"/>
              </a:rPr>
              <a:t>especificación de </a:t>
            </a:r>
            <a:r>
              <a:rPr lang="es-ES" sz="1300" dirty="0" smtClean="0">
                <a:solidFill>
                  <a:srgbClr val="021028"/>
                </a:solidFill>
                <a:latin typeface="Open Sans"/>
                <a:ea typeface="Open Sans"/>
                <a:cs typeface="Open Sans"/>
                <a:sym typeface="Open Sans"/>
              </a:rPr>
              <a:t>prueba.</a:t>
            </a:r>
            <a:endParaRPr lang="es-ES" sz="1300" dirty="0">
              <a:solidFill>
                <a:srgbClr val="021028"/>
              </a:solidFill>
              <a:latin typeface="Open Sans"/>
              <a:ea typeface="Open Sans"/>
              <a:cs typeface="Open Sans"/>
              <a:sym typeface="Open Sans"/>
            </a:endParaRP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La </a:t>
            </a:r>
            <a:r>
              <a:rPr lang="es-ES" sz="1300" dirty="0">
                <a:solidFill>
                  <a:srgbClr val="021028"/>
                </a:solidFill>
                <a:latin typeface="Open Sans"/>
                <a:ea typeface="Open Sans"/>
                <a:cs typeface="Open Sans"/>
                <a:sym typeface="Open Sans"/>
              </a:rPr>
              <a:t>documentación de un </a:t>
            </a:r>
            <a:r>
              <a:rPr lang="es-ES" sz="1300" dirty="0" smtClean="0">
                <a:solidFill>
                  <a:srgbClr val="021028"/>
                </a:solidFill>
                <a:latin typeface="Open Sans"/>
                <a:ea typeface="Open Sans"/>
                <a:cs typeface="Open Sans"/>
                <a:sym typeface="Open Sans"/>
              </a:rPr>
              <a:t>sistema.</a:t>
            </a:r>
          </a:p>
          <a:p>
            <a:pPr marL="457200" indent="-342900" algn="just">
              <a:buClr>
                <a:srgbClr val="FFC200"/>
              </a:buClr>
              <a:buSzPts val="1800"/>
              <a:buFont typeface="Open Sans"/>
              <a:buChar char="▫"/>
            </a:pPr>
            <a:r>
              <a:rPr lang="es-ES" sz="1300" dirty="0" smtClean="0">
                <a:solidFill>
                  <a:srgbClr val="021028"/>
                </a:solidFill>
                <a:latin typeface="Open Sans"/>
                <a:ea typeface="Open Sans"/>
                <a:cs typeface="Open Sans"/>
                <a:sym typeface="Open Sans"/>
              </a:rPr>
              <a:t>Un </a:t>
            </a:r>
            <a:r>
              <a:rPr lang="es-ES" sz="1300" dirty="0">
                <a:solidFill>
                  <a:srgbClr val="021028"/>
                </a:solidFill>
                <a:latin typeface="Open Sans"/>
                <a:ea typeface="Open Sans"/>
                <a:cs typeface="Open Sans"/>
                <a:sym typeface="Open Sans"/>
              </a:rPr>
              <a:t>plan de proyecto.</a:t>
            </a:r>
            <a:endParaRPr lang="es-EC" sz="1300" dirty="0">
              <a:solidFill>
                <a:srgbClr val="021028"/>
              </a:solidFill>
              <a:latin typeface="Open Sans"/>
              <a:ea typeface="Open Sans"/>
              <a:cs typeface="Open Sans"/>
              <a:sym typeface="Open Sans"/>
            </a:endParaRPr>
          </a:p>
        </p:txBody>
      </p:sp>
    </p:spTree>
    <p:extLst>
      <p:ext uri="{BB962C8B-B14F-4D97-AF65-F5344CB8AC3E}">
        <p14:creationId xmlns:p14="http://schemas.microsoft.com/office/powerpoint/2010/main" val="4108461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7" name="Google Shape;127;p17"/>
          <p:cNvSpPr txBox="1">
            <a:spLocks noGrp="1"/>
          </p:cNvSpPr>
          <p:nvPr>
            <p:ph type="sldNum" idx="12"/>
          </p:nvPr>
        </p:nvSpPr>
        <p:spPr>
          <a:xfrm>
            <a:off x="4303575" y="4606750"/>
            <a:ext cx="536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5" name="Google Shape;320;p37"/>
          <p:cNvSpPr txBox="1">
            <a:spLocks/>
          </p:cNvSpPr>
          <p:nvPr/>
        </p:nvSpPr>
        <p:spPr>
          <a:xfrm>
            <a:off x="1275150" y="1356349"/>
            <a:ext cx="6593700" cy="94464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pPr algn="ctr"/>
            <a:r>
              <a:rPr lang="es-EC" sz="2400" dirty="0" smtClean="0">
                <a:solidFill>
                  <a:srgbClr val="FFA800"/>
                </a:solidFill>
              </a:rPr>
              <a:t>Gracias!</a:t>
            </a:r>
            <a:endParaRPr lang="es-EC" sz="2400" dirty="0">
              <a:solidFill>
                <a:srgbClr val="FFA800"/>
              </a:solidFill>
            </a:endParaRPr>
          </a:p>
        </p:txBody>
      </p:sp>
      <p:sp>
        <p:nvSpPr>
          <p:cNvPr id="6" name="Google Shape;321;p37"/>
          <p:cNvSpPr txBox="1">
            <a:spLocks/>
          </p:cNvSpPr>
          <p:nvPr/>
        </p:nvSpPr>
        <p:spPr>
          <a:xfrm>
            <a:off x="1275150" y="2298054"/>
            <a:ext cx="6593700" cy="1644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1pPr>
            <a:lvl2pPr marL="914400" marR="0" lvl="1"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2pPr>
            <a:lvl3pPr marL="1371600" marR="0" lvl="2"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3pPr>
            <a:lvl4pPr marL="1828800" marR="0" lvl="3"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4pPr>
            <a:lvl5pPr marL="2286000" marR="0" lvl="4"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5pPr>
            <a:lvl6pPr marL="2743200" marR="0" lvl="5"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6pPr>
            <a:lvl7pPr marL="3200400" marR="0" lvl="6"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7pPr>
            <a:lvl8pPr marL="3657600" marR="0" lvl="7"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8pPr>
            <a:lvl9pPr marL="4114800" marR="0" lvl="8" indent="-342900" algn="l" rtl="0">
              <a:lnSpc>
                <a:spcPct val="100000"/>
              </a:lnSpc>
              <a:spcBef>
                <a:spcPts val="0"/>
              </a:spcBef>
              <a:spcAft>
                <a:spcPts val="0"/>
              </a:spcAft>
              <a:buClr>
                <a:srgbClr val="FFA800"/>
              </a:buClr>
              <a:buSzPts val="1800"/>
              <a:buFont typeface="Open Sans"/>
              <a:buChar char="▫"/>
              <a:defRPr sz="1800" b="0" i="0" u="none" strike="noStrike" cap="none">
                <a:solidFill>
                  <a:srgbClr val="021028"/>
                </a:solidFill>
                <a:latin typeface="Open Sans"/>
                <a:ea typeface="Open Sans"/>
                <a:cs typeface="Open Sans"/>
                <a:sym typeface="Open Sans"/>
              </a:defRPr>
            </a:lvl9pPr>
          </a:lstStyle>
          <a:p>
            <a:pPr marL="0" indent="0" algn="ctr">
              <a:buFont typeface="Open Sans"/>
              <a:buNone/>
            </a:pPr>
            <a:r>
              <a:rPr lang="en-US" sz="1600" b="1" dirty="0" smtClean="0">
                <a:solidFill>
                  <a:srgbClr val="FFFFFF"/>
                </a:solidFill>
              </a:rPr>
              <a:t>Preguntas?</a:t>
            </a:r>
          </a:p>
          <a:p>
            <a:pPr marL="0" indent="0" algn="ctr">
              <a:buClr>
                <a:schemeClr val="dk1"/>
              </a:buClr>
              <a:buSzPts val="1100"/>
              <a:buFont typeface="Arial"/>
              <a:buNone/>
            </a:pPr>
            <a:r>
              <a:rPr lang="en-US" sz="1600" dirty="0" smtClean="0">
                <a:solidFill>
                  <a:srgbClr val="FFFFFF"/>
                </a:solidFill>
              </a:rPr>
              <a:t>vchimarro@utmachala.edu.ec</a:t>
            </a:r>
            <a:endParaRPr lang="en-US" sz="1600" b="1" dirty="0">
              <a:solidFill>
                <a:srgbClr val="FFFFFF"/>
              </a:solidFill>
            </a:endParaRPr>
          </a:p>
        </p:txBody>
      </p:sp>
    </p:spTree>
    <p:extLst>
      <p:ext uri="{BB962C8B-B14F-4D97-AF65-F5344CB8AC3E}">
        <p14:creationId xmlns:p14="http://schemas.microsoft.com/office/powerpoint/2010/main" val="40085770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xfrm>
            <a:off x="434706" y="796375"/>
            <a:ext cx="5218800" cy="66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Metodologías de Desarrollo de Software</a:t>
            </a:r>
            <a:endParaRPr dirty="0"/>
          </a:p>
        </p:txBody>
      </p:sp>
      <p:sp>
        <p:nvSpPr>
          <p:cNvPr id="119" name="Google Shape;119;p16"/>
          <p:cNvSpPr txBox="1">
            <a:spLocks noGrp="1"/>
          </p:cNvSpPr>
          <p:nvPr>
            <p:ph type="sldNum" idx="12"/>
          </p:nvPr>
        </p:nvSpPr>
        <p:spPr>
          <a:xfrm>
            <a:off x="-6000" y="-6927"/>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solidFill>
                  <a:srgbClr val="294667"/>
                </a:solidFill>
              </a:rPr>
              <a:t>3</a:t>
            </a:fld>
            <a:endParaRPr>
              <a:solidFill>
                <a:srgbClr val="294667"/>
              </a:solidFill>
            </a:endParaRPr>
          </a:p>
        </p:txBody>
      </p:sp>
      <p:sp>
        <p:nvSpPr>
          <p:cNvPr id="120" name="Google Shape;120;p16"/>
          <p:cNvSpPr txBox="1">
            <a:spLocks noGrp="1"/>
          </p:cNvSpPr>
          <p:nvPr>
            <p:ph type="body" idx="1"/>
          </p:nvPr>
        </p:nvSpPr>
        <p:spPr>
          <a:xfrm>
            <a:off x="434324" y="1682400"/>
            <a:ext cx="5219181" cy="3169000"/>
          </a:xfrm>
          <a:prstGeom prst="rect">
            <a:avLst/>
          </a:prstGeom>
        </p:spPr>
        <p:txBody>
          <a:bodyPr spcFirstLastPara="1" wrap="square" lIns="91425" tIns="91425" rIns="91425" bIns="91425" anchor="t" anchorCtr="0">
            <a:noAutofit/>
          </a:bodyPr>
          <a:lstStyle/>
          <a:p>
            <a:pPr marL="0" lvl="0" indent="0" algn="just">
              <a:buClr>
                <a:schemeClr val="dk1"/>
              </a:buClr>
              <a:buSzPts val="1100"/>
              <a:buNone/>
            </a:pPr>
            <a:r>
              <a:rPr lang="es-ES" sz="1200" dirty="0"/>
              <a:t>Los </a:t>
            </a:r>
            <a:r>
              <a:rPr lang="es-ES" sz="1200" dirty="0" smtClean="0"/>
              <a:t>procesos de desarrollo de software </a:t>
            </a:r>
            <a:r>
              <a:rPr lang="es-ES" sz="1200" dirty="0"/>
              <a:t>pueden ser categorizados de acuerdo a su </a:t>
            </a:r>
            <a:r>
              <a:rPr lang="es-ES" sz="1200" dirty="0" smtClean="0"/>
              <a:t>tamaño (</a:t>
            </a:r>
            <a:r>
              <a:rPr lang="es-ES" sz="1200" dirty="0"/>
              <a:t>actividades, estándares, productos</a:t>
            </a:r>
            <a:r>
              <a:rPr lang="es-ES" sz="1200" dirty="0" smtClean="0"/>
              <a:t>), el </a:t>
            </a:r>
            <a:r>
              <a:rPr lang="es-ES" sz="1200" dirty="0"/>
              <a:t>densidad </a:t>
            </a:r>
            <a:r>
              <a:rPr lang="es-ES" sz="1200" dirty="0" smtClean="0"/>
              <a:t>(grado) </a:t>
            </a:r>
            <a:r>
              <a:rPr lang="es-ES" sz="1200" dirty="0"/>
              <a:t>de detalle que tienen sus </a:t>
            </a:r>
            <a:r>
              <a:rPr lang="es-ES" sz="1200" dirty="0" smtClean="0"/>
              <a:t>componentes. En </a:t>
            </a:r>
            <a:r>
              <a:rPr lang="es-ES" sz="1200" dirty="0"/>
              <a:t>función de estos elementos se puede decir que aquellos procesos que poseen un grado de detalle importante en cuanto a tamaño y densidad pueden considerarse procesos pesados o tradicionales, mientras que aquellos que cuentan con un tamaño pequeño y baja densidad pueden considerarse, livianos, flexibles o ágiles. </a:t>
            </a:r>
            <a:endParaRPr lang="es-ES" sz="1200" dirty="0" smtClean="0"/>
          </a:p>
          <a:p>
            <a:pPr marL="0" lvl="0" indent="0" algn="just">
              <a:buClr>
                <a:schemeClr val="dk1"/>
              </a:buClr>
              <a:buSzPts val="1100"/>
              <a:buNone/>
            </a:pPr>
            <a:endParaRPr lang="es-ES" sz="1200" dirty="0"/>
          </a:p>
          <a:p>
            <a:pPr marL="0" lvl="0" indent="0" algn="just">
              <a:buClr>
                <a:schemeClr val="dk1"/>
              </a:buClr>
              <a:buSzPts val="1100"/>
              <a:buNone/>
            </a:pPr>
            <a:r>
              <a:rPr lang="es-ES" sz="1200" dirty="0"/>
              <a:t>A continuación se presentan algunas características de los procesos tradicionales y los procesos ágiles.</a:t>
            </a:r>
          </a:p>
          <a:p>
            <a:pPr marL="0" lvl="0" indent="0" algn="just">
              <a:buClr>
                <a:schemeClr val="dk1"/>
              </a:buClr>
              <a:buSzPts val="1100"/>
              <a:buNone/>
            </a:pPr>
            <a:endParaRPr sz="1200" dirty="0"/>
          </a:p>
        </p:txBody>
      </p:sp>
      <p:sp>
        <p:nvSpPr>
          <p:cNvPr id="7" name="Google Shape;103;p15"/>
          <p:cNvSpPr txBox="1">
            <a:spLocks/>
          </p:cNvSpPr>
          <p:nvPr/>
        </p:nvSpPr>
        <p:spPr>
          <a:xfrm>
            <a:off x="6142331" y="56221"/>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t>Control y Aseguramiento de la Calidad del Software</a:t>
            </a:r>
            <a:endParaRPr lang="es-ES" sz="2400" dirty="0"/>
          </a:p>
        </p:txBody>
      </p:sp>
      <p:sp>
        <p:nvSpPr>
          <p:cNvPr id="13" name="Google Shape;118;p16"/>
          <p:cNvSpPr txBox="1">
            <a:spLocks/>
          </p:cNvSpPr>
          <p:nvPr/>
        </p:nvSpPr>
        <p:spPr>
          <a:xfrm>
            <a:off x="6294350" y="4267200"/>
            <a:ext cx="2713200" cy="584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60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1pPr>
            <a:lvl2pPr marL="914400" marR="0" lvl="1"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2pPr>
            <a:lvl3pPr marL="1371600" marR="0" lvl="2"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3pPr>
            <a:lvl4pPr marL="1828800" marR="0" lvl="3"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4pPr>
            <a:lvl5pPr marL="2286000" marR="0" lvl="4"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5pPr>
            <a:lvl6pPr marL="2743200" marR="0" lvl="5"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6pPr>
            <a:lvl7pPr marL="3200400" marR="0" lvl="6"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7pPr>
            <a:lvl8pPr marL="3657600" marR="0" lvl="7"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8pPr>
            <a:lvl9pPr marL="4114800" marR="0" lvl="8"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9pPr>
          </a:lstStyle>
          <a:p>
            <a:pPr marL="0" indent="0">
              <a:spcBef>
                <a:spcPts val="0"/>
              </a:spcBef>
              <a:buFont typeface="Open Sans"/>
              <a:buNone/>
            </a:pPr>
            <a:r>
              <a:rPr lang="es-ES" sz="600" b="1" smtClean="0">
                <a:solidFill>
                  <a:srgbClr val="FFA800"/>
                </a:solidFill>
              </a:rPr>
              <a:t>Universidad Técnica de Machala</a:t>
            </a:r>
          </a:p>
          <a:p>
            <a:pPr marL="0" indent="0">
              <a:spcBef>
                <a:spcPts val="0"/>
              </a:spcBef>
              <a:buFont typeface="Open Sans"/>
              <a:buNone/>
            </a:pPr>
            <a:r>
              <a:rPr lang="es-ES" sz="600" b="1" smtClean="0">
                <a:solidFill>
                  <a:srgbClr val="FFA800"/>
                </a:solidFill>
              </a:rPr>
              <a:t>Facultad de Ingeniería Civil</a:t>
            </a:r>
          </a:p>
          <a:p>
            <a:pPr marL="0" indent="0">
              <a:spcBef>
                <a:spcPts val="0"/>
              </a:spcBef>
              <a:buClr>
                <a:schemeClr val="dk1"/>
              </a:buClr>
              <a:buSzPts val="1100"/>
              <a:buFont typeface="Arial"/>
              <a:buNone/>
            </a:pPr>
            <a:r>
              <a:rPr lang="es-ES" sz="600" smtClean="0">
                <a:solidFill>
                  <a:srgbClr val="FFA800"/>
                </a:solidFill>
              </a:rPr>
              <a:t>Ing. Lewis Chimarro</a:t>
            </a:r>
          </a:p>
          <a:p>
            <a:pPr marL="0" indent="0">
              <a:spcBef>
                <a:spcPts val="0"/>
              </a:spcBef>
              <a:buClr>
                <a:schemeClr val="dk1"/>
              </a:buClr>
              <a:buSzPts val="1100"/>
              <a:buFont typeface="Arial"/>
              <a:buNone/>
            </a:pPr>
            <a:r>
              <a:rPr lang="es-ES" sz="600" smtClean="0">
                <a:solidFill>
                  <a:srgbClr val="FFA800"/>
                </a:solidFill>
              </a:rPr>
              <a:t>Magister en Ingenieria de Software</a:t>
            </a:r>
          </a:p>
          <a:p>
            <a:pPr marL="0" indent="0">
              <a:spcBef>
                <a:spcPts val="0"/>
              </a:spcBef>
              <a:buClr>
                <a:schemeClr val="dk1"/>
              </a:buClr>
              <a:buSzPts val="1100"/>
              <a:buFont typeface="Open Sans"/>
              <a:buNone/>
            </a:pPr>
            <a:r>
              <a:rPr lang="es-ES" sz="600" b="1" u="sng" smtClean="0">
                <a:solidFill>
                  <a:srgbClr val="FFA800"/>
                </a:solidFill>
                <a:hlinkClick r:id="rId4"/>
              </a:rPr>
              <a:t>vchimarro@utmachaa.edu.ec</a:t>
            </a:r>
            <a:endParaRPr lang="es-ES" sz="600" dirty="0">
              <a:solidFill>
                <a:srgbClr val="FFA800"/>
              </a:solidFill>
            </a:endParaRPr>
          </a:p>
        </p:txBody>
      </p:sp>
    </p:spTree>
    <p:extLst>
      <p:ext uri="{BB962C8B-B14F-4D97-AF65-F5344CB8AC3E}">
        <p14:creationId xmlns:p14="http://schemas.microsoft.com/office/powerpoint/2010/main" val="1679491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xfrm>
            <a:off x="434706" y="796375"/>
            <a:ext cx="5218800" cy="66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Metodologías Tradicionales</a:t>
            </a:r>
            <a:endParaRPr dirty="0"/>
          </a:p>
        </p:txBody>
      </p:sp>
      <p:sp>
        <p:nvSpPr>
          <p:cNvPr id="119" name="Google Shape;119;p16"/>
          <p:cNvSpPr txBox="1">
            <a:spLocks noGrp="1"/>
          </p:cNvSpPr>
          <p:nvPr>
            <p:ph type="sldNum" idx="12"/>
          </p:nvPr>
        </p:nvSpPr>
        <p:spPr>
          <a:xfrm>
            <a:off x="-6000" y="-6927"/>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solidFill>
                  <a:srgbClr val="294667"/>
                </a:solidFill>
              </a:rPr>
              <a:t>4</a:t>
            </a:fld>
            <a:endParaRPr>
              <a:solidFill>
                <a:srgbClr val="294667"/>
              </a:solidFill>
            </a:endParaRPr>
          </a:p>
        </p:txBody>
      </p:sp>
      <p:sp>
        <p:nvSpPr>
          <p:cNvPr id="7" name="Google Shape;103;p15"/>
          <p:cNvSpPr txBox="1">
            <a:spLocks/>
          </p:cNvSpPr>
          <p:nvPr/>
        </p:nvSpPr>
        <p:spPr>
          <a:xfrm>
            <a:off x="6142331" y="56221"/>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t>Control y Aseguramiento de la Calidad del Software</a:t>
            </a:r>
            <a:endParaRPr lang="es-ES" sz="2400" dirty="0"/>
          </a:p>
        </p:txBody>
      </p:sp>
      <p:sp>
        <p:nvSpPr>
          <p:cNvPr id="8" name="Google Shape;120;p16"/>
          <p:cNvSpPr txBox="1">
            <a:spLocks/>
          </p:cNvSpPr>
          <p:nvPr/>
        </p:nvSpPr>
        <p:spPr>
          <a:xfrm>
            <a:off x="434324" y="1626320"/>
            <a:ext cx="5166375" cy="32250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60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1pPr>
            <a:lvl2pPr marL="914400" marR="0" lvl="1"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2pPr>
            <a:lvl3pPr marL="1371600" marR="0" lvl="2"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3pPr>
            <a:lvl4pPr marL="1828800" marR="0" lvl="3"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4pPr>
            <a:lvl5pPr marL="2286000" marR="0" lvl="4"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5pPr>
            <a:lvl6pPr marL="2743200" marR="0" lvl="5"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6pPr>
            <a:lvl7pPr marL="3200400" marR="0" lvl="6"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7pPr>
            <a:lvl8pPr marL="3657600" marR="0" lvl="7"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8pPr>
            <a:lvl9pPr marL="4114800" marR="0" lvl="8"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9pPr>
          </a:lstStyle>
          <a:p>
            <a:pPr marL="400050" indent="-285750" algn="just">
              <a:buClr>
                <a:schemeClr val="accent1">
                  <a:lumMod val="75000"/>
                </a:schemeClr>
              </a:buClr>
              <a:buSzPts val="1800"/>
            </a:pPr>
            <a:r>
              <a:rPr lang="es-ES" sz="1200" dirty="0"/>
              <a:t>Los Procesos Tradicionales utilizan procesos formales y son apropiados para proyectos de gran dimensión, larga duración, que resuelven problemas complejos o de alto riesgo, o que involucran equipos numerosos o que trabajan de forma distribuida. </a:t>
            </a:r>
          </a:p>
          <a:p>
            <a:pPr marL="400050" indent="-285750" algn="just">
              <a:buClr>
                <a:schemeClr val="accent1">
                  <a:lumMod val="75000"/>
                </a:schemeClr>
              </a:buClr>
              <a:buSzPts val="1800"/>
            </a:pPr>
            <a:r>
              <a:rPr lang="es-ES" sz="1200" dirty="0"/>
              <a:t>En general los procesos tradicionales se centran en el proceso; definiendo con gran nivel de detalle los elementos que los componen, siendo poco tolerantes a los cambios.</a:t>
            </a:r>
          </a:p>
          <a:p>
            <a:pPr marL="0" indent="0" algn="just">
              <a:buClr>
                <a:schemeClr val="dk1"/>
              </a:buClr>
              <a:buSzPts val="1100"/>
              <a:buFont typeface="Arial"/>
              <a:buNone/>
            </a:pPr>
            <a:endParaRPr lang="es-ES" sz="1200" dirty="0"/>
          </a:p>
          <a:p>
            <a:pPr marL="0" indent="0" algn="just">
              <a:buClr>
                <a:schemeClr val="dk1"/>
              </a:buClr>
              <a:buSzPts val="1100"/>
              <a:buFont typeface="Arial"/>
              <a:buNone/>
            </a:pPr>
            <a:r>
              <a:rPr lang="es-ES" sz="1200" dirty="0" smtClean="0"/>
              <a:t>Tenemos </a:t>
            </a:r>
            <a:r>
              <a:rPr lang="es-ES" sz="1200" dirty="0"/>
              <a:t>algunos Ejemplos:</a:t>
            </a:r>
          </a:p>
          <a:p>
            <a:pPr marL="400050" indent="-285750" algn="just">
              <a:buClr>
                <a:schemeClr val="accent1">
                  <a:lumMod val="75000"/>
                </a:schemeClr>
              </a:buClr>
              <a:buSzPts val="1800"/>
            </a:pPr>
            <a:r>
              <a:rPr lang="es-ES" sz="1200" dirty="0" smtClean="0"/>
              <a:t>Métrica</a:t>
            </a:r>
          </a:p>
          <a:p>
            <a:pPr marL="400050" indent="-285750" algn="just">
              <a:buClr>
                <a:schemeClr val="accent1">
                  <a:lumMod val="75000"/>
                </a:schemeClr>
              </a:buClr>
              <a:buSzPts val="1800"/>
            </a:pPr>
            <a:r>
              <a:rPr lang="es-ES" sz="1200" dirty="0" smtClean="0"/>
              <a:t>RUP</a:t>
            </a:r>
          </a:p>
          <a:p>
            <a:pPr marL="400050" indent="-285750" algn="just">
              <a:buClr>
                <a:schemeClr val="accent1">
                  <a:lumMod val="75000"/>
                </a:schemeClr>
              </a:buClr>
              <a:buSzPts val="1800"/>
            </a:pPr>
            <a:r>
              <a:rPr lang="es-ES" sz="1200" dirty="0" smtClean="0"/>
              <a:t>MSF</a:t>
            </a:r>
            <a:endParaRPr lang="es-ES" sz="1200" dirty="0"/>
          </a:p>
          <a:p>
            <a:pPr marL="400050" indent="-285750" algn="just">
              <a:buClr>
                <a:schemeClr val="accent1">
                  <a:lumMod val="75000"/>
                </a:schemeClr>
              </a:buClr>
              <a:buSzPts val="1800"/>
            </a:pPr>
            <a:endParaRPr lang="es-ES" dirty="0">
              <a:solidFill>
                <a:srgbClr val="021028"/>
              </a:solidFill>
            </a:endParaRPr>
          </a:p>
          <a:p>
            <a:pPr marL="400050" indent="-285750" algn="just">
              <a:buClr>
                <a:schemeClr val="accent1">
                  <a:lumMod val="75000"/>
                </a:schemeClr>
              </a:buClr>
              <a:buSzPts val="1800"/>
            </a:pPr>
            <a:endParaRPr lang="es-ES" dirty="0">
              <a:solidFill>
                <a:srgbClr val="021028"/>
              </a:solidFill>
            </a:endParaRPr>
          </a:p>
        </p:txBody>
      </p:sp>
      <p:sp>
        <p:nvSpPr>
          <p:cNvPr id="9" name="Google Shape;118;p16"/>
          <p:cNvSpPr txBox="1">
            <a:spLocks/>
          </p:cNvSpPr>
          <p:nvPr/>
        </p:nvSpPr>
        <p:spPr>
          <a:xfrm>
            <a:off x="6294350" y="4267200"/>
            <a:ext cx="2713200" cy="584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60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1pPr>
            <a:lvl2pPr marL="914400" marR="0" lvl="1"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2pPr>
            <a:lvl3pPr marL="1371600" marR="0" lvl="2"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3pPr>
            <a:lvl4pPr marL="1828800" marR="0" lvl="3"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4pPr>
            <a:lvl5pPr marL="2286000" marR="0" lvl="4"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5pPr>
            <a:lvl6pPr marL="2743200" marR="0" lvl="5"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6pPr>
            <a:lvl7pPr marL="3200400" marR="0" lvl="6"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7pPr>
            <a:lvl8pPr marL="3657600" marR="0" lvl="7"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8pPr>
            <a:lvl9pPr marL="4114800" marR="0" lvl="8"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9pPr>
          </a:lstStyle>
          <a:p>
            <a:pPr marL="0" indent="0">
              <a:spcBef>
                <a:spcPts val="0"/>
              </a:spcBef>
              <a:buFont typeface="Open Sans"/>
              <a:buNone/>
            </a:pPr>
            <a:r>
              <a:rPr lang="es-ES" sz="600" b="1" smtClean="0">
                <a:solidFill>
                  <a:srgbClr val="FFA800"/>
                </a:solidFill>
              </a:rPr>
              <a:t>Universidad Técnica de Machala</a:t>
            </a:r>
          </a:p>
          <a:p>
            <a:pPr marL="0" indent="0">
              <a:spcBef>
                <a:spcPts val="0"/>
              </a:spcBef>
              <a:buFont typeface="Open Sans"/>
              <a:buNone/>
            </a:pPr>
            <a:r>
              <a:rPr lang="es-ES" sz="600" b="1" smtClean="0">
                <a:solidFill>
                  <a:srgbClr val="FFA800"/>
                </a:solidFill>
              </a:rPr>
              <a:t>Facultad de Ingeniería Civil</a:t>
            </a:r>
          </a:p>
          <a:p>
            <a:pPr marL="0" indent="0">
              <a:spcBef>
                <a:spcPts val="0"/>
              </a:spcBef>
              <a:buClr>
                <a:schemeClr val="dk1"/>
              </a:buClr>
              <a:buSzPts val="1100"/>
              <a:buFont typeface="Arial"/>
              <a:buNone/>
            </a:pPr>
            <a:r>
              <a:rPr lang="es-ES" sz="600" smtClean="0">
                <a:solidFill>
                  <a:srgbClr val="FFA800"/>
                </a:solidFill>
              </a:rPr>
              <a:t>Ing. Lewis Chimarro</a:t>
            </a:r>
          </a:p>
          <a:p>
            <a:pPr marL="0" indent="0">
              <a:spcBef>
                <a:spcPts val="0"/>
              </a:spcBef>
              <a:buClr>
                <a:schemeClr val="dk1"/>
              </a:buClr>
              <a:buSzPts val="1100"/>
              <a:buFont typeface="Arial"/>
              <a:buNone/>
            </a:pPr>
            <a:r>
              <a:rPr lang="es-ES" sz="600" smtClean="0">
                <a:solidFill>
                  <a:srgbClr val="FFA800"/>
                </a:solidFill>
              </a:rPr>
              <a:t>Magister en Ingenieria de Software</a:t>
            </a:r>
          </a:p>
          <a:p>
            <a:pPr marL="0" indent="0">
              <a:spcBef>
                <a:spcPts val="0"/>
              </a:spcBef>
              <a:buClr>
                <a:schemeClr val="dk1"/>
              </a:buClr>
              <a:buSzPts val="1100"/>
              <a:buFont typeface="Open Sans"/>
              <a:buNone/>
            </a:pPr>
            <a:r>
              <a:rPr lang="es-ES" sz="600" b="1" u="sng" smtClean="0">
                <a:solidFill>
                  <a:srgbClr val="FFA800"/>
                </a:solidFill>
                <a:hlinkClick r:id="rId4"/>
              </a:rPr>
              <a:t>vchimarro@utmachaa.edu.ec</a:t>
            </a:r>
            <a:endParaRPr lang="es-ES" sz="600" dirty="0">
              <a:solidFill>
                <a:srgbClr val="FFA800"/>
              </a:solidFill>
            </a:endParaRPr>
          </a:p>
        </p:txBody>
      </p:sp>
    </p:spTree>
    <p:extLst>
      <p:ext uri="{BB962C8B-B14F-4D97-AF65-F5344CB8AC3E}">
        <p14:creationId xmlns:p14="http://schemas.microsoft.com/office/powerpoint/2010/main" val="919301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xfrm>
            <a:off x="434706" y="796375"/>
            <a:ext cx="5218800" cy="66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Metodologías Ágiles</a:t>
            </a:r>
            <a:endParaRPr dirty="0"/>
          </a:p>
        </p:txBody>
      </p:sp>
      <p:sp>
        <p:nvSpPr>
          <p:cNvPr id="119" name="Google Shape;119;p16"/>
          <p:cNvSpPr txBox="1">
            <a:spLocks noGrp="1"/>
          </p:cNvSpPr>
          <p:nvPr>
            <p:ph type="sldNum" idx="12"/>
          </p:nvPr>
        </p:nvSpPr>
        <p:spPr>
          <a:xfrm>
            <a:off x="-6000" y="-6927"/>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solidFill>
                  <a:srgbClr val="294667"/>
                </a:solidFill>
              </a:rPr>
              <a:t>5</a:t>
            </a:fld>
            <a:endParaRPr>
              <a:solidFill>
                <a:srgbClr val="294667"/>
              </a:solidFill>
            </a:endParaRPr>
          </a:p>
        </p:txBody>
      </p:sp>
      <p:sp>
        <p:nvSpPr>
          <p:cNvPr id="7" name="Google Shape;103;p15"/>
          <p:cNvSpPr txBox="1">
            <a:spLocks/>
          </p:cNvSpPr>
          <p:nvPr/>
        </p:nvSpPr>
        <p:spPr>
          <a:xfrm>
            <a:off x="6142331" y="56221"/>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t>Control y Aseguramiento de la Calidad del Software</a:t>
            </a:r>
            <a:endParaRPr lang="es-ES" sz="2400" dirty="0"/>
          </a:p>
        </p:txBody>
      </p:sp>
      <p:sp>
        <p:nvSpPr>
          <p:cNvPr id="8" name="Google Shape;120;p16"/>
          <p:cNvSpPr txBox="1">
            <a:spLocks/>
          </p:cNvSpPr>
          <p:nvPr/>
        </p:nvSpPr>
        <p:spPr>
          <a:xfrm>
            <a:off x="434706" y="1465675"/>
            <a:ext cx="5166375" cy="32250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60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1pPr>
            <a:lvl2pPr marL="914400" marR="0" lvl="1"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2pPr>
            <a:lvl3pPr marL="1371600" marR="0" lvl="2"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3pPr>
            <a:lvl4pPr marL="1828800" marR="0" lvl="3"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4pPr>
            <a:lvl5pPr marL="2286000" marR="0" lvl="4"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5pPr>
            <a:lvl6pPr marL="2743200" marR="0" lvl="5"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6pPr>
            <a:lvl7pPr marL="3200400" marR="0" lvl="6"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7pPr>
            <a:lvl8pPr marL="3657600" marR="0" lvl="7"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8pPr>
            <a:lvl9pPr marL="4114800" marR="0" lvl="8"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9pPr>
          </a:lstStyle>
          <a:p>
            <a:pPr marL="400050" indent="-285750" algn="just">
              <a:buClr>
                <a:schemeClr val="accent1">
                  <a:lumMod val="75000"/>
                </a:schemeClr>
              </a:buClr>
              <a:buSzPts val="1800"/>
            </a:pPr>
            <a:r>
              <a:rPr lang="es-ES" sz="1200" dirty="0"/>
              <a:t>Los procesos de desarrollo Ágil de software son una iniciativa que agrupa una serie de metodologías (como por ejemplo: </a:t>
            </a:r>
            <a:r>
              <a:rPr lang="es-ES" sz="1200" dirty="0" err="1"/>
              <a:t>eXtreme</a:t>
            </a:r>
            <a:r>
              <a:rPr lang="es-ES" sz="1200" dirty="0"/>
              <a:t> </a:t>
            </a:r>
            <a:r>
              <a:rPr lang="es-ES" sz="1200" dirty="0" err="1"/>
              <a:t>Programming</a:t>
            </a:r>
            <a:r>
              <a:rPr lang="es-ES" sz="1200" dirty="0"/>
              <a:t>; SCRUM; </a:t>
            </a:r>
            <a:r>
              <a:rPr lang="es-ES" sz="1200" dirty="0" err="1"/>
              <a:t>Crystal</a:t>
            </a:r>
            <a:r>
              <a:rPr lang="es-ES" sz="1200" dirty="0"/>
              <a:t>; FDD) que se basan en la adaptabilidad ante el cambio como medio para aumentar las posibilidades de éxito de un proyecto. </a:t>
            </a:r>
          </a:p>
          <a:p>
            <a:pPr marL="400050" indent="-285750" algn="just">
              <a:buClr>
                <a:schemeClr val="accent1">
                  <a:lumMod val="75000"/>
                </a:schemeClr>
              </a:buClr>
              <a:buSzPts val="1800"/>
            </a:pPr>
            <a:r>
              <a:rPr lang="es-ES" sz="1200" dirty="0"/>
              <a:t>En general los procesos ágiles se centran en las personas, en su comunicación directa y sus habilidades en vez de en procesos formales. Trabajando con estos procesos se reduce el costo del cambio en las diferentes etapas de vida del sistema. </a:t>
            </a:r>
          </a:p>
          <a:p>
            <a:pPr marL="0" indent="0" algn="just">
              <a:buClr>
                <a:schemeClr val="dk1"/>
              </a:buClr>
              <a:buSzPts val="1100"/>
              <a:buFont typeface="Arial"/>
              <a:buNone/>
            </a:pPr>
            <a:endParaRPr lang="es-ES" sz="1200" dirty="0"/>
          </a:p>
          <a:p>
            <a:pPr marL="114300" indent="0" algn="just">
              <a:buClr>
                <a:schemeClr val="accent1">
                  <a:lumMod val="75000"/>
                </a:schemeClr>
              </a:buClr>
              <a:buSzPts val="1800"/>
              <a:buNone/>
            </a:pPr>
            <a:endParaRPr lang="es-ES" dirty="0">
              <a:solidFill>
                <a:srgbClr val="021028"/>
              </a:solidFill>
            </a:endParaRPr>
          </a:p>
          <a:p>
            <a:pPr marL="400050" indent="-285750" algn="just">
              <a:buClr>
                <a:schemeClr val="accent1">
                  <a:lumMod val="75000"/>
                </a:schemeClr>
              </a:buClr>
              <a:buSzPts val="1800"/>
            </a:pPr>
            <a:endParaRPr lang="es-ES" dirty="0">
              <a:solidFill>
                <a:srgbClr val="021028"/>
              </a:solidFill>
            </a:endParaRPr>
          </a:p>
        </p:txBody>
      </p:sp>
      <p:sp>
        <p:nvSpPr>
          <p:cNvPr id="9" name="Google Shape;118;p16"/>
          <p:cNvSpPr txBox="1">
            <a:spLocks/>
          </p:cNvSpPr>
          <p:nvPr/>
        </p:nvSpPr>
        <p:spPr>
          <a:xfrm>
            <a:off x="6294350" y="4267200"/>
            <a:ext cx="2713200" cy="584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60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1pPr>
            <a:lvl2pPr marL="914400" marR="0" lvl="1"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2pPr>
            <a:lvl3pPr marL="1371600" marR="0" lvl="2"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3pPr>
            <a:lvl4pPr marL="1828800" marR="0" lvl="3"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4pPr>
            <a:lvl5pPr marL="2286000" marR="0" lvl="4"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5pPr>
            <a:lvl6pPr marL="2743200" marR="0" lvl="5"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6pPr>
            <a:lvl7pPr marL="3200400" marR="0" lvl="6"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7pPr>
            <a:lvl8pPr marL="3657600" marR="0" lvl="7"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8pPr>
            <a:lvl9pPr marL="4114800" marR="0" lvl="8" indent="-317500" algn="l" rtl="0">
              <a:lnSpc>
                <a:spcPct val="100000"/>
              </a:lnSpc>
              <a:spcBef>
                <a:spcPts val="0"/>
              </a:spcBef>
              <a:spcAft>
                <a:spcPts val="0"/>
              </a:spcAft>
              <a:buClr>
                <a:srgbClr val="FFFFFF"/>
              </a:buClr>
              <a:buSzPts val="1400"/>
              <a:buFont typeface="Open Sans"/>
              <a:buChar char="▫"/>
              <a:defRPr sz="1400" b="0" i="0" u="none" strike="noStrike" cap="none">
                <a:solidFill>
                  <a:srgbClr val="FFFFFF"/>
                </a:solidFill>
                <a:latin typeface="Open Sans"/>
                <a:ea typeface="Open Sans"/>
                <a:cs typeface="Open Sans"/>
                <a:sym typeface="Open Sans"/>
              </a:defRPr>
            </a:lvl9pPr>
          </a:lstStyle>
          <a:p>
            <a:pPr marL="0" indent="0">
              <a:spcBef>
                <a:spcPts val="0"/>
              </a:spcBef>
              <a:buFont typeface="Open Sans"/>
              <a:buNone/>
            </a:pPr>
            <a:r>
              <a:rPr lang="es-ES" sz="600" b="1" smtClean="0">
                <a:solidFill>
                  <a:srgbClr val="FFA800"/>
                </a:solidFill>
              </a:rPr>
              <a:t>Universidad Técnica de Machala</a:t>
            </a:r>
          </a:p>
          <a:p>
            <a:pPr marL="0" indent="0">
              <a:spcBef>
                <a:spcPts val="0"/>
              </a:spcBef>
              <a:buFont typeface="Open Sans"/>
              <a:buNone/>
            </a:pPr>
            <a:r>
              <a:rPr lang="es-ES" sz="600" b="1" smtClean="0">
                <a:solidFill>
                  <a:srgbClr val="FFA800"/>
                </a:solidFill>
              </a:rPr>
              <a:t>Facultad de Ingeniería Civil</a:t>
            </a:r>
          </a:p>
          <a:p>
            <a:pPr marL="0" indent="0">
              <a:spcBef>
                <a:spcPts val="0"/>
              </a:spcBef>
              <a:buClr>
                <a:schemeClr val="dk1"/>
              </a:buClr>
              <a:buSzPts val="1100"/>
              <a:buFont typeface="Arial"/>
              <a:buNone/>
            </a:pPr>
            <a:r>
              <a:rPr lang="es-ES" sz="600" smtClean="0">
                <a:solidFill>
                  <a:srgbClr val="FFA800"/>
                </a:solidFill>
              </a:rPr>
              <a:t>Ing. Lewis Chimarro</a:t>
            </a:r>
          </a:p>
          <a:p>
            <a:pPr marL="0" indent="0">
              <a:spcBef>
                <a:spcPts val="0"/>
              </a:spcBef>
              <a:buClr>
                <a:schemeClr val="dk1"/>
              </a:buClr>
              <a:buSzPts val="1100"/>
              <a:buFont typeface="Arial"/>
              <a:buNone/>
            </a:pPr>
            <a:r>
              <a:rPr lang="es-ES" sz="600" smtClean="0">
                <a:solidFill>
                  <a:srgbClr val="FFA800"/>
                </a:solidFill>
              </a:rPr>
              <a:t>Magister en Ingenieria de Software</a:t>
            </a:r>
          </a:p>
          <a:p>
            <a:pPr marL="0" indent="0">
              <a:spcBef>
                <a:spcPts val="0"/>
              </a:spcBef>
              <a:buClr>
                <a:schemeClr val="dk1"/>
              </a:buClr>
              <a:buSzPts val="1100"/>
              <a:buFont typeface="Open Sans"/>
              <a:buNone/>
            </a:pPr>
            <a:r>
              <a:rPr lang="es-ES" sz="600" b="1" u="sng" smtClean="0">
                <a:solidFill>
                  <a:srgbClr val="FFA800"/>
                </a:solidFill>
                <a:hlinkClick r:id="rId4"/>
              </a:rPr>
              <a:t>vchimarro@utmachaa.edu.ec</a:t>
            </a:r>
            <a:endParaRPr lang="es-ES" sz="600" dirty="0">
              <a:solidFill>
                <a:srgbClr val="FFA800"/>
              </a:solidFill>
            </a:endParaRPr>
          </a:p>
        </p:txBody>
      </p:sp>
    </p:spTree>
    <p:extLst>
      <p:ext uri="{BB962C8B-B14F-4D97-AF65-F5344CB8AC3E}">
        <p14:creationId xmlns:p14="http://schemas.microsoft.com/office/powerpoint/2010/main" val="84444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Métrica</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178409"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Tradicionales </a:t>
            </a:r>
            <a:endParaRPr lang="es-ES" dirty="0"/>
          </a:p>
        </p:txBody>
      </p:sp>
      <p:pic>
        <p:nvPicPr>
          <p:cNvPr id="3" name="Imagen 2"/>
          <p:cNvPicPr>
            <a:picLocks noChangeAspect="1"/>
          </p:cNvPicPr>
          <p:nvPr/>
        </p:nvPicPr>
        <p:blipFill>
          <a:blip r:embed="rId4"/>
          <a:stretch>
            <a:fillRect/>
          </a:stretch>
        </p:blipFill>
        <p:spPr>
          <a:xfrm>
            <a:off x="4135411" y="1465675"/>
            <a:ext cx="4451564" cy="3338673"/>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7" name="Google Shape;177;p22"/>
          <p:cNvSpPr txBox="1">
            <a:spLocks noGrp="1"/>
          </p:cNvSpPr>
          <p:nvPr>
            <p:ph type="body" idx="1"/>
          </p:nvPr>
        </p:nvSpPr>
        <p:spPr>
          <a:xfrm>
            <a:off x="3468200" y="1611443"/>
            <a:ext cx="5218800" cy="2524186"/>
          </a:xfrm>
          <a:prstGeom prst="rect">
            <a:avLst/>
          </a:prstGeom>
        </p:spPr>
        <p:txBody>
          <a:bodyPr spcFirstLastPara="1" wrap="square" lIns="91425" tIns="91425" rIns="91425" bIns="91425" anchor="t" anchorCtr="0">
            <a:noAutofit/>
          </a:bodyPr>
          <a:lstStyle/>
          <a:p>
            <a:pPr marL="285750" indent="-285750" algn="just"/>
            <a:r>
              <a:rPr lang="es-ES" dirty="0" smtClean="0"/>
              <a:t>El </a:t>
            </a:r>
            <a:r>
              <a:rPr lang="es-ES" dirty="0"/>
              <a:t>Proceso Unificado es un </a:t>
            </a:r>
            <a:r>
              <a:rPr lang="es-ES" dirty="0" smtClean="0"/>
              <a:t>“</a:t>
            </a:r>
            <a:r>
              <a:rPr lang="es-ES" dirty="0"/>
              <a:t>conjunto de actividades necesarias para transformar los requisitos del usuario en un sistema software”. </a:t>
            </a:r>
            <a:endParaRPr lang="es-ES" dirty="0" smtClean="0"/>
          </a:p>
          <a:p>
            <a:pPr marL="285750" indent="-285750" algn="just"/>
            <a:r>
              <a:rPr lang="es-ES" dirty="0" smtClean="0"/>
              <a:t>RUP </a:t>
            </a:r>
            <a:r>
              <a:rPr lang="es-ES" dirty="0"/>
              <a:t>es un marco genérico que puede especializarse para una variedad de tipos de sistemas, diferentes áreas de aplicación, tipos de organizaciones, niveles de aptitud y diferentes tamaños de proyectos. </a:t>
            </a:r>
            <a:endParaRPr lang="es-ES" dirty="0" smtClean="0"/>
          </a:p>
          <a:p>
            <a:pPr marL="285750" indent="-285750" algn="just"/>
            <a:r>
              <a:rPr lang="es-ES" dirty="0" smtClean="0"/>
              <a:t>RUP </a:t>
            </a:r>
            <a:r>
              <a:rPr lang="es-ES" dirty="0"/>
              <a:t>está basado en componentes. </a:t>
            </a:r>
            <a:endParaRPr lang="es-ES" dirty="0" smtClean="0"/>
          </a:p>
          <a:p>
            <a:pPr marL="285750" indent="-285750" algn="just"/>
            <a:r>
              <a:rPr lang="es-ES" dirty="0" smtClean="0"/>
              <a:t>RUP </a:t>
            </a:r>
            <a:r>
              <a:rPr lang="es-ES" dirty="0"/>
              <a:t>está dirigido por casos de uso, centrado en la arquitectura, y es iterativo e incremental. </a:t>
            </a:r>
          </a:p>
          <a:p>
            <a:pPr marL="0" lvl="0" indent="0" algn="just">
              <a:buNone/>
            </a:pPr>
            <a:r>
              <a:rPr lang="es-ES" dirty="0"/>
              <a:t> </a:t>
            </a:r>
            <a:endParaRPr dirty="0"/>
          </a:p>
        </p:txBody>
      </p:sp>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RUP</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178409"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Tradicionales </a:t>
            </a:r>
            <a:endParaRPr lang="es-ES" dirty="0"/>
          </a:p>
        </p:txBody>
      </p:sp>
    </p:spTree>
    <p:extLst>
      <p:ext uri="{BB962C8B-B14F-4D97-AF65-F5344CB8AC3E}">
        <p14:creationId xmlns:p14="http://schemas.microsoft.com/office/powerpoint/2010/main" val="39860277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Ciclo de Vida de RUP</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170914"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Tradicionales </a:t>
            </a:r>
            <a:endParaRPr lang="es-ES" dirty="0"/>
          </a:p>
        </p:txBody>
      </p:sp>
      <p:pic>
        <p:nvPicPr>
          <p:cNvPr id="3" name="Imagen 2"/>
          <p:cNvPicPr>
            <a:picLocks noChangeAspect="1"/>
          </p:cNvPicPr>
          <p:nvPr/>
        </p:nvPicPr>
        <p:blipFill rotWithShape="1">
          <a:blip r:embed="rId4"/>
          <a:srcRect l="30632" t="34691" r="30515" b="22972"/>
          <a:stretch/>
        </p:blipFill>
        <p:spPr>
          <a:xfrm>
            <a:off x="3468200" y="1543987"/>
            <a:ext cx="5412329" cy="3317392"/>
          </a:xfrm>
          <a:prstGeom prst="rect">
            <a:avLst/>
          </a:prstGeom>
        </p:spPr>
      </p:pic>
    </p:spTree>
    <p:extLst>
      <p:ext uri="{BB962C8B-B14F-4D97-AF65-F5344CB8AC3E}">
        <p14:creationId xmlns:p14="http://schemas.microsoft.com/office/powerpoint/2010/main" val="879158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sp>
        <p:nvSpPr>
          <p:cNvPr id="178" name="Google Shape;178;p22"/>
          <p:cNvSpPr txBox="1">
            <a:spLocks noGrp="1"/>
          </p:cNvSpPr>
          <p:nvPr>
            <p:ph type="title"/>
          </p:nvPr>
        </p:nvSpPr>
        <p:spPr>
          <a:xfrm>
            <a:off x="3468200" y="796375"/>
            <a:ext cx="5218800" cy="669300"/>
          </a:xfrm>
          <a:prstGeom prst="rect">
            <a:avLst/>
          </a:prstGeom>
        </p:spPr>
        <p:txBody>
          <a:bodyPr spcFirstLastPara="1" wrap="square" lIns="91425" tIns="91425" rIns="91425" bIns="91425" anchor="b" anchorCtr="0">
            <a:noAutofit/>
          </a:bodyPr>
          <a:lstStyle/>
          <a:p>
            <a:pPr lvl="0"/>
            <a:r>
              <a:rPr lang="es-EC" dirty="0" smtClean="0"/>
              <a:t>Ciclo de Vida de RUP</a:t>
            </a:r>
            <a:endParaRPr dirty="0"/>
          </a:p>
        </p:txBody>
      </p:sp>
      <p:sp>
        <p:nvSpPr>
          <p:cNvPr id="180" name="Google Shape;180;p22"/>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6" name="Google Shape;103;p15"/>
          <p:cNvSpPr txBox="1">
            <a:spLocks/>
          </p:cNvSpPr>
          <p:nvPr/>
        </p:nvSpPr>
        <p:spPr>
          <a:xfrm>
            <a:off x="0" y="0"/>
            <a:ext cx="2916382" cy="18357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1pPr>
            <a:lvl2pPr marR="0" lvl="1"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2pPr>
            <a:lvl3pPr marR="0" lvl="2"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3pPr>
            <a:lvl4pPr marR="0" lvl="3"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4pPr>
            <a:lvl5pPr marR="0" lvl="4"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5pPr>
            <a:lvl6pPr marR="0" lvl="5"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6pPr>
            <a:lvl7pPr marR="0" lvl="6"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7pPr>
            <a:lvl8pPr marR="0" lvl="7"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8pPr>
            <a:lvl9pPr marR="0" lvl="8" algn="l" rtl="0">
              <a:lnSpc>
                <a:spcPct val="100000"/>
              </a:lnSpc>
              <a:spcBef>
                <a:spcPts val="0"/>
              </a:spcBef>
              <a:spcAft>
                <a:spcPts val="0"/>
              </a:spcAft>
              <a:buClr>
                <a:srgbClr val="FFFFFF"/>
              </a:buClr>
              <a:buSzPts val="3600"/>
              <a:buFont typeface="Merriweather"/>
              <a:buNone/>
              <a:defRPr sz="3600" b="1" i="0" u="none" strike="noStrike" cap="none">
                <a:solidFill>
                  <a:srgbClr val="FFFFFF"/>
                </a:solidFill>
                <a:latin typeface="Merriweather"/>
                <a:ea typeface="Merriweather"/>
                <a:cs typeface="Merriweather"/>
                <a:sym typeface="Merriweather"/>
              </a:defRPr>
            </a:lvl9pPr>
          </a:lstStyle>
          <a:p>
            <a:pPr algn="ctr"/>
            <a:r>
              <a:rPr lang="es-ES" sz="2400" dirty="0" smtClean="0">
                <a:solidFill>
                  <a:srgbClr val="294667"/>
                </a:solidFill>
              </a:rPr>
              <a:t>Control y Aseguramiento de la Calidad del Software</a:t>
            </a:r>
            <a:endParaRPr lang="es-ES" sz="2400" dirty="0">
              <a:solidFill>
                <a:srgbClr val="294667"/>
              </a:solidFill>
            </a:endParaRPr>
          </a:p>
        </p:txBody>
      </p:sp>
      <p:sp>
        <p:nvSpPr>
          <p:cNvPr id="7" name="Google Shape;145;p20"/>
          <p:cNvSpPr txBox="1">
            <a:spLocks/>
          </p:cNvSpPr>
          <p:nvPr/>
        </p:nvSpPr>
        <p:spPr>
          <a:xfrm>
            <a:off x="241424" y="3888944"/>
            <a:ext cx="2850396"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es-ES" dirty="0" smtClean="0"/>
              <a:t>Metodologías Tradicionales </a:t>
            </a:r>
            <a:endParaRPr lang="es-ES" dirty="0"/>
          </a:p>
        </p:txBody>
      </p:sp>
      <p:pic>
        <p:nvPicPr>
          <p:cNvPr id="2" name="Imagen 1"/>
          <p:cNvPicPr>
            <a:picLocks noChangeAspect="1"/>
          </p:cNvPicPr>
          <p:nvPr/>
        </p:nvPicPr>
        <p:blipFill rotWithShape="1">
          <a:blip r:embed="rId4"/>
          <a:srcRect l="30333" t="36517" r="31883" b="21161"/>
          <a:stretch/>
        </p:blipFill>
        <p:spPr>
          <a:xfrm>
            <a:off x="3530184" y="1573966"/>
            <a:ext cx="5433934" cy="3423693"/>
          </a:xfrm>
          <a:prstGeom prst="rect">
            <a:avLst/>
          </a:prstGeom>
        </p:spPr>
      </p:pic>
    </p:spTree>
    <p:extLst>
      <p:ext uri="{BB962C8B-B14F-4D97-AF65-F5344CB8AC3E}">
        <p14:creationId xmlns:p14="http://schemas.microsoft.com/office/powerpoint/2010/main" val="1092326809"/>
      </p:ext>
    </p:extLst>
  </p:cSld>
  <p:clrMapOvr>
    <a:masterClrMapping/>
  </p:clrMapOvr>
  <p:timing>
    <p:tnLst>
      <p:par>
        <p:cTn id="1" dur="indefinite" restart="never" nodeType="tmRoot"/>
      </p:par>
    </p:tnLst>
  </p:timing>
</p:sld>
</file>

<file path=ppt/theme/theme1.xml><?xml version="1.0" encoding="utf-8"?>
<a:theme xmlns:a="http://schemas.openxmlformats.org/drawingml/2006/main" name="Emil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3817</TotalTime>
  <Words>1177</Words>
  <Application>Microsoft Office PowerPoint</Application>
  <PresentationFormat>Presentación en pantalla (16:9)</PresentationFormat>
  <Paragraphs>145</Paragraphs>
  <Slides>24</Slides>
  <Notes>24</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24</vt:i4>
      </vt:variant>
    </vt:vector>
  </HeadingPairs>
  <TitlesOfParts>
    <vt:vector size="28" baseType="lpstr">
      <vt:lpstr>Open Sans</vt:lpstr>
      <vt:lpstr>Arial</vt:lpstr>
      <vt:lpstr>Merriweather</vt:lpstr>
      <vt:lpstr>Emilia template</vt:lpstr>
      <vt:lpstr>Unidad II Metodologías de Desarrollo de Software</vt:lpstr>
      <vt:lpstr>Metodologías de Desarrollo de Software</vt:lpstr>
      <vt:lpstr>Metodologías de Desarrollo de Software</vt:lpstr>
      <vt:lpstr>Metodologías Tradicionales</vt:lpstr>
      <vt:lpstr>Metodologías Ágiles</vt:lpstr>
      <vt:lpstr>Métrica</vt:lpstr>
      <vt:lpstr>RUP</vt:lpstr>
      <vt:lpstr>Ciclo de Vida de RUP</vt:lpstr>
      <vt:lpstr>Ciclo de Vida de RUP</vt:lpstr>
      <vt:lpstr>Fases, Iteraciones y Disciplinas de RUP</vt:lpstr>
      <vt:lpstr>MSF</vt:lpstr>
      <vt:lpstr>MSF</vt:lpstr>
      <vt:lpstr>SCRUM</vt:lpstr>
      <vt:lpstr>XP</vt:lpstr>
      <vt:lpstr>XP</vt:lpstr>
      <vt:lpstr>KANBAN</vt:lpstr>
      <vt:lpstr>Metodologías Hibridas</vt:lpstr>
      <vt:lpstr>Metodologías Hibridas</vt:lpstr>
      <vt:lpstr>Metodologías Hibridas</vt:lpstr>
      <vt:lpstr>Tendencias actuales de las metodologías de desarrollo</vt:lpstr>
      <vt:lpstr>Tendencias actuales de las metodologías de desarrollo</vt:lpstr>
      <vt:lpstr>Tendencias actuales de las metodologías de desarrollo</vt:lpstr>
      <vt:lpstr>Activos y componentes de software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Unidad I Calidad del Softwre</dc:title>
  <dc:creator>Lewis Chimarro</dc:creator>
  <cp:lastModifiedBy>Lewis Chimarro</cp:lastModifiedBy>
  <cp:revision>127</cp:revision>
  <dcterms:modified xsi:type="dcterms:W3CDTF">2019-10-20T15:52:19Z</dcterms:modified>
</cp:coreProperties>
</file>